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3.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4.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5.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7.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845" r:id="rId5"/>
    <p:sldMasterId id="2147483857" r:id="rId6"/>
    <p:sldMasterId id="2147484104" r:id="rId7"/>
    <p:sldMasterId id="2147484116" r:id="rId8"/>
    <p:sldMasterId id="2147484128" r:id="rId9"/>
    <p:sldMasterId id="2147484140" r:id="rId10"/>
    <p:sldMasterId id="2147484152" r:id="rId11"/>
  </p:sldMasterIdLst>
  <p:notesMasterIdLst>
    <p:notesMasterId r:id="rId55"/>
  </p:notesMasterIdLst>
  <p:handoutMasterIdLst>
    <p:handoutMasterId r:id="rId56"/>
  </p:handoutMasterIdLst>
  <p:sldIdLst>
    <p:sldId id="274" r:id="rId12"/>
    <p:sldId id="382" r:id="rId13"/>
    <p:sldId id="286"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9" r:id="rId50"/>
    <p:sldId id="420" r:id="rId51"/>
    <p:sldId id="421" r:id="rId52"/>
    <p:sldId id="422" r:id="rId53"/>
    <p:sldId id="423" r:id="rId54"/>
  </p:sldIdLst>
  <p:sldSz cx="9144000" cy="6858000" type="screen4x3"/>
  <p:notesSz cx="7102475" cy="9388475"/>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110000"/>
      </a:lnSpc>
      <a:spcBef>
        <a:spcPct val="0"/>
      </a:spcBef>
      <a:spcAft>
        <a:spcPct val="0"/>
      </a:spcAft>
      <a:defRPr sz="5400" b="1" kern="1200">
        <a:solidFill>
          <a:schemeClr val="tx1"/>
        </a:solidFill>
        <a:latin typeface="Arial" pitchFamily="34" charset="0"/>
        <a:ea typeface="+mn-ea"/>
        <a:cs typeface="+mn-cs"/>
      </a:defRPr>
    </a:lvl1pPr>
    <a:lvl2pPr marL="457200" algn="ctr" rtl="0" eaLnBrk="0" fontAlgn="base" hangingPunct="0">
      <a:lnSpc>
        <a:spcPct val="110000"/>
      </a:lnSpc>
      <a:spcBef>
        <a:spcPct val="0"/>
      </a:spcBef>
      <a:spcAft>
        <a:spcPct val="0"/>
      </a:spcAft>
      <a:defRPr sz="5400" b="1" kern="1200">
        <a:solidFill>
          <a:schemeClr val="tx1"/>
        </a:solidFill>
        <a:latin typeface="Arial" pitchFamily="34" charset="0"/>
        <a:ea typeface="+mn-ea"/>
        <a:cs typeface="+mn-cs"/>
      </a:defRPr>
    </a:lvl2pPr>
    <a:lvl3pPr marL="914400" algn="ctr" rtl="0" eaLnBrk="0" fontAlgn="base" hangingPunct="0">
      <a:lnSpc>
        <a:spcPct val="110000"/>
      </a:lnSpc>
      <a:spcBef>
        <a:spcPct val="0"/>
      </a:spcBef>
      <a:spcAft>
        <a:spcPct val="0"/>
      </a:spcAft>
      <a:defRPr sz="5400" b="1" kern="1200">
        <a:solidFill>
          <a:schemeClr val="tx1"/>
        </a:solidFill>
        <a:latin typeface="Arial" pitchFamily="34" charset="0"/>
        <a:ea typeface="+mn-ea"/>
        <a:cs typeface="+mn-cs"/>
      </a:defRPr>
    </a:lvl3pPr>
    <a:lvl4pPr marL="1371600" algn="ctr" rtl="0" eaLnBrk="0" fontAlgn="base" hangingPunct="0">
      <a:lnSpc>
        <a:spcPct val="110000"/>
      </a:lnSpc>
      <a:spcBef>
        <a:spcPct val="0"/>
      </a:spcBef>
      <a:spcAft>
        <a:spcPct val="0"/>
      </a:spcAft>
      <a:defRPr sz="5400" b="1" kern="1200">
        <a:solidFill>
          <a:schemeClr val="tx1"/>
        </a:solidFill>
        <a:latin typeface="Arial" pitchFamily="34" charset="0"/>
        <a:ea typeface="+mn-ea"/>
        <a:cs typeface="+mn-cs"/>
      </a:defRPr>
    </a:lvl4pPr>
    <a:lvl5pPr marL="1828800" algn="ctr" rtl="0" eaLnBrk="0" fontAlgn="base" hangingPunct="0">
      <a:lnSpc>
        <a:spcPct val="110000"/>
      </a:lnSpc>
      <a:spcBef>
        <a:spcPct val="0"/>
      </a:spcBef>
      <a:spcAft>
        <a:spcPct val="0"/>
      </a:spcAft>
      <a:defRPr sz="5400" b="1" kern="1200">
        <a:solidFill>
          <a:schemeClr val="tx1"/>
        </a:solidFill>
        <a:latin typeface="Arial" pitchFamily="34" charset="0"/>
        <a:ea typeface="+mn-ea"/>
        <a:cs typeface="+mn-cs"/>
      </a:defRPr>
    </a:lvl5pPr>
    <a:lvl6pPr marL="2286000" algn="l" defTabSz="914400" rtl="0" eaLnBrk="1" latinLnBrk="0" hangingPunct="1">
      <a:defRPr sz="5400" b="1" kern="1200">
        <a:solidFill>
          <a:schemeClr val="tx1"/>
        </a:solidFill>
        <a:latin typeface="Arial" pitchFamily="34" charset="0"/>
        <a:ea typeface="+mn-ea"/>
        <a:cs typeface="+mn-cs"/>
      </a:defRPr>
    </a:lvl6pPr>
    <a:lvl7pPr marL="2743200" algn="l" defTabSz="914400" rtl="0" eaLnBrk="1" latinLnBrk="0" hangingPunct="1">
      <a:defRPr sz="5400" b="1" kern="1200">
        <a:solidFill>
          <a:schemeClr val="tx1"/>
        </a:solidFill>
        <a:latin typeface="Arial" pitchFamily="34" charset="0"/>
        <a:ea typeface="+mn-ea"/>
        <a:cs typeface="+mn-cs"/>
      </a:defRPr>
    </a:lvl7pPr>
    <a:lvl8pPr marL="3200400" algn="l" defTabSz="914400" rtl="0" eaLnBrk="1" latinLnBrk="0" hangingPunct="1">
      <a:defRPr sz="5400" b="1" kern="1200">
        <a:solidFill>
          <a:schemeClr val="tx1"/>
        </a:solidFill>
        <a:latin typeface="Arial" pitchFamily="34" charset="0"/>
        <a:ea typeface="+mn-ea"/>
        <a:cs typeface="+mn-cs"/>
      </a:defRPr>
    </a:lvl8pPr>
    <a:lvl9pPr marL="3657600" algn="l" defTabSz="914400" rtl="0" eaLnBrk="1" latinLnBrk="0" hangingPunct="1">
      <a:defRPr sz="54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DC00"/>
    <a:srgbClr val="DC241F"/>
    <a:srgbClr val="414141"/>
    <a:srgbClr val="616A74"/>
    <a:srgbClr val="317023"/>
    <a:srgbClr val="C38E63"/>
    <a:srgbClr val="0053A5"/>
    <a:srgbClr val="C3C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6380" autoAdjust="0"/>
  </p:normalViewPr>
  <p:slideViewPr>
    <p:cSldViewPr snapToGrid="0">
      <p:cViewPr>
        <p:scale>
          <a:sx n="100" d="100"/>
          <a:sy n="100" d="100"/>
        </p:scale>
        <p:origin x="1290" y="-30"/>
      </p:cViewPr>
      <p:guideLst>
        <p:guide orient="horz" pos="2161"/>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82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85858" y="8943387"/>
            <a:ext cx="735568" cy="246560"/>
          </a:xfrm>
          <a:prstGeom prst="rect">
            <a:avLst/>
          </a:prstGeom>
          <a:noFill/>
          <a:ln w="12699">
            <a:noFill/>
            <a:miter lim="800000"/>
            <a:headEnd/>
            <a:tailEnd/>
          </a:ln>
          <a:effectLst/>
        </p:spPr>
        <p:txBody>
          <a:bodyPr wrap="none" lIns="89974" tIns="45805" rIns="89974" bIns="45805">
            <a:spAutoFit/>
          </a:bodyPr>
          <a:lstStyle/>
          <a:p>
            <a:pPr defTabSz="882498">
              <a:lnSpc>
                <a:spcPct val="90000"/>
              </a:lnSpc>
              <a:defRPr/>
            </a:pPr>
            <a:r>
              <a:rPr lang="en-US" sz="1100" b="0" dirty="0">
                <a:latin typeface="Arial" charset="0"/>
              </a:rPr>
              <a:t>Page </a:t>
            </a:r>
            <a:fld id="{80819CEC-514D-4CA0-8371-36763AE13B58}" type="slidenum">
              <a:rPr lang="en-US" sz="1100" b="0">
                <a:latin typeface="Arial" charset="0"/>
              </a:rPr>
              <a:pPr defTabSz="882498">
                <a:lnSpc>
                  <a:spcPct val="90000"/>
                </a:lnSpc>
                <a:defRPr/>
              </a:pPr>
              <a:t>‹#›</a:t>
            </a:fld>
            <a:endParaRPr lang="en-US" sz="1100" b="0" dirty="0">
              <a:latin typeface="Arial" charset="0"/>
            </a:endParaRPr>
          </a:p>
        </p:txBody>
      </p:sp>
    </p:spTree>
    <p:extLst>
      <p:ext uri="{BB962C8B-B14F-4D97-AF65-F5344CB8AC3E}">
        <p14:creationId xmlns:p14="http://schemas.microsoft.com/office/powerpoint/2010/main" val="45904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85858" y="8943387"/>
            <a:ext cx="735568" cy="246560"/>
          </a:xfrm>
          <a:prstGeom prst="rect">
            <a:avLst/>
          </a:prstGeom>
          <a:noFill/>
          <a:ln w="12699">
            <a:noFill/>
            <a:miter lim="800000"/>
            <a:headEnd/>
            <a:tailEnd/>
          </a:ln>
          <a:effectLst/>
        </p:spPr>
        <p:txBody>
          <a:bodyPr wrap="none" lIns="89974" tIns="45805" rIns="89974" bIns="45805">
            <a:spAutoFit/>
          </a:bodyPr>
          <a:lstStyle/>
          <a:p>
            <a:pPr defTabSz="882498">
              <a:lnSpc>
                <a:spcPct val="90000"/>
              </a:lnSpc>
              <a:defRPr/>
            </a:pPr>
            <a:r>
              <a:rPr lang="en-US" sz="1100" b="0" dirty="0">
                <a:latin typeface="Arial" charset="0"/>
              </a:rPr>
              <a:t>Page </a:t>
            </a:r>
            <a:fld id="{F5CEB2C4-42C7-49CD-8699-3F234F29C0E7}" type="slidenum">
              <a:rPr lang="en-US" sz="1100" b="0">
                <a:latin typeface="Arial" charset="0"/>
              </a:rPr>
              <a:pPr defTabSz="882498">
                <a:lnSpc>
                  <a:spcPct val="90000"/>
                </a:lnSpc>
                <a:defRPr/>
              </a:pPr>
              <a:t>‹#›</a:t>
            </a:fld>
            <a:endParaRPr lang="en-US" sz="1100" b="0" dirty="0">
              <a:latin typeface="Arial" charset="0"/>
            </a:endParaRPr>
          </a:p>
        </p:txBody>
      </p:sp>
      <p:sp>
        <p:nvSpPr>
          <p:cNvPr id="19459" name="Rectangle 3"/>
          <p:cNvSpPr>
            <a:spLocks noGrp="1" noRot="1" noChangeAspect="1" noChangeArrowheads="1" noTextEdit="1"/>
          </p:cNvSpPr>
          <p:nvPr>
            <p:ph type="sldImg" idx="2"/>
          </p:nvPr>
        </p:nvSpPr>
        <p:spPr bwMode="auto">
          <a:xfrm>
            <a:off x="1203325" y="704850"/>
            <a:ext cx="4695825" cy="3521075"/>
          </a:xfrm>
          <a:prstGeom prst="rect">
            <a:avLst/>
          </a:prstGeom>
          <a:noFill/>
          <a:ln w="12699">
            <a:solidFill>
              <a:schemeClr val="tx1"/>
            </a:solidFill>
            <a:miter lim="800000"/>
            <a:headEnd/>
            <a:tailEnd/>
          </a:ln>
        </p:spPr>
      </p:sp>
      <p:sp>
        <p:nvSpPr>
          <p:cNvPr id="2052" name="Rectangle 4"/>
          <p:cNvSpPr>
            <a:spLocks noGrp="1" noChangeArrowheads="1"/>
          </p:cNvSpPr>
          <p:nvPr>
            <p:ph type="body" sz="quarter" idx="3"/>
          </p:nvPr>
        </p:nvSpPr>
        <p:spPr bwMode="auto">
          <a:xfrm>
            <a:off x="947105" y="4458886"/>
            <a:ext cx="5208268" cy="4226735"/>
          </a:xfrm>
          <a:prstGeom prst="rect">
            <a:avLst/>
          </a:prstGeom>
          <a:noFill/>
          <a:ln w="12699">
            <a:noFill/>
            <a:miter lim="800000"/>
            <a:headEnd/>
            <a:tailEnd/>
          </a:ln>
          <a:effectLst/>
        </p:spPr>
        <p:txBody>
          <a:bodyPr vert="horz" wrap="square" lIns="93247" tIns="47442" rIns="93247" bIns="4744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13400489"/>
      </p:ext>
    </p:extLst>
  </p:cSld>
  <p:clrMap bg1="lt1" tx1="dk1" bg2="lt2" tx2="dk2" accent1="accent1" accent2="accent2" accent3="accent3" accent4="accent4" accent5="accent5" accent6="accent6" hlink="hlink" folHlink="folHlink"/>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97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a:noFill/>
          <a:ln w="9525"/>
        </p:spPr>
        <p:txBody>
          <a:bodyPr/>
          <a:lstStyle/>
          <a:p>
            <a:pPr eaLnBrk="1" hangingPunct="1"/>
            <a:r>
              <a:rPr lang="en-CA" dirty="0"/>
              <a:t>This</a:t>
            </a:r>
            <a:r>
              <a:rPr lang="en-CA" baseline="0" dirty="0"/>
              <a:t> is an example of an open space displacement.  </a:t>
            </a:r>
            <a:r>
              <a:rPr lang="en-CA" dirty="0"/>
              <a:t>In an open space, gas may settle still.</a:t>
            </a:r>
          </a:p>
        </p:txBody>
      </p:sp>
    </p:spTree>
    <p:extLst>
      <p:ext uri="{BB962C8B-B14F-4D97-AF65-F5344CB8AC3E}">
        <p14:creationId xmlns:p14="http://schemas.microsoft.com/office/powerpoint/2010/main" val="225990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a:noFill/>
          <a:ln w="9525"/>
        </p:spPr>
        <p:txBody>
          <a:bodyPr/>
          <a:lstStyle/>
          <a:p>
            <a:pPr eaLnBrk="1" hangingPunct="1"/>
            <a:r>
              <a:rPr lang="en-CA" dirty="0"/>
              <a:t>Another misnomer with</a:t>
            </a:r>
            <a:r>
              <a:rPr lang="en-CA" baseline="0" dirty="0"/>
              <a:t> some is that they believe that they can use their senses.  This is not true.  O2 deficiency can occur immediately.  </a:t>
            </a:r>
            <a:endParaRPr lang="en-CA" dirty="0"/>
          </a:p>
        </p:txBody>
      </p:sp>
    </p:spTree>
    <p:extLst>
      <p:ext uri="{BB962C8B-B14F-4D97-AF65-F5344CB8AC3E}">
        <p14:creationId xmlns:p14="http://schemas.microsoft.com/office/powerpoint/2010/main" val="58704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a:noFill/>
          <a:ln w="9525"/>
        </p:spPr>
        <p:txBody>
          <a:bodyPr/>
          <a:lstStyle/>
          <a:p>
            <a:pPr eaLnBrk="1" hangingPunct="1"/>
            <a:r>
              <a:rPr lang="en-CA" dirty="0"/>
              <a:t>O2</a:t>
            </a:r>
            <a:r>
              <a:rPr lang="en-CA" baseline="0" dirty="0"/>
              <a:t> Enrichment- </a:t>
            </a:r>
            <a:r>
              <a:rPr lang="en-CA" b="1" baseline="0" dirty="0"/>
              <a:t>Why do we care if O2 is greater than 23.5%?  </a:t>
            </a:r>
            <a:r>
              <a:rPr lang="en-CA" b="0" baseline="0" dirty="0"/>
              <a:t>It is combustible.  Remember the ValuJet that crashed into the Florida everglades?  There were O2 cylinders in the cargo that caught fire, and exploded.</a:t>
            </a:r>
            <a:endParaRPr lang="en-CA" dirty="0"/>
          </a:p>
        </p:txBody>
      </p:sp>
    </p:spTree>
    <p:extLst>
      <p:ext uri="{BB962C8B-B14F-4D97-AF65-F5344CB8AC3E}">
        <p14:creationId xmlns:p14="http://schemas.microsoft.com/office/powerpoint/2010/main" val="316701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a:noFill/>
          <a:ln w="9525"/>
        </p:spPr>
        <p:txBody>
          <a:bodyPr/>
          <a:lstStyle/>
          <a:p>
            <a:pPr eaLnBrk="1" hangingPunct="1"/>
            <a:r>
              <a:rPr lang="en-CA" dirty="0"/>
              <a:t>Also, O2 Enrichment enhances the combustibility of other gases in the space.  The combustibility</a:t>
            </a:r>
            <a:r>
              <a:rPr lang="en-CA" baseline="0" dirty="0"/>
              <a:t> of methane is 5%.  In the presence of enriched O2, it may drop to 3%, because O2 has raised the lower explosive limit.</a:t>
            </a:r>
            <a:endParaRPr lang="en-CA" dirty="0"/>
          </a:p>
        </p:txBody>
      </p:sp>
    </p:spTree>
    <p:extLst>
      <p:ext uri="{BB962C8B-B14F-4D97-AF65-F5344CB8AC3E}">
        <p14:creationId xmlns:p14="http://schemas.microsoft.com/office/powerpoint/2010/main" val="77454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w="9525"/>
        </p:spPr>
        <p:txBody>
          <a:bodyPr/>
          <a:lstStyle/>
          <a:p>
            <a:pPr eaLnBrk="1" hangingPunct="1"/>
            <a:r>
              <a:rPr lang="en-US" dirty="0">
                <a:solidFill>
                  <a:schemeClr val="bg1"/>
                </a:solidFill>
              </a:rPr>
              <a:t>Explosive or Flammable Atmospheres</a:t>
            </a:r>
            <a:endParaRPr lang="en-CA" dirty="0"/>
          </a:p>
        </p:txBody>
      </p:sp>
    </p:spTree>
    <p:extLst>
      <p:ext uri="{BB962C8B-B14F-4D97-AF65-F5344CB8AC3E}">
        <p14:creationId xmlns:p14="http://schemas.microsoft.com/office/powerpoint/2010/main" val="58668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p:spPr>
        <p:txBody>
          <a:bodyPr/>
          <a:lstStyle/>
          <a:p>
            <a:pPr eaLnBrk="1" hangingPunct="1"/>
            <a:r>
              <a:rPr lang="en-CA" dirty="0"/>
              <a:t>LEL- is the minimum level that something can burn.</a:t>
            </a:r>
          </a:p>
        </p:txBody>
      </p:sp>
    </p:spTree>
    <p:extLst>
      <p:ext uri="{BB962C8B-B14F-4D97-AF65-F5344CB8AC3E}">
        <p14:creationId xmlns:p14="http://schemas.microsoft.com/office/powerpoint/2010/main" val="1212954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a:noFill/>
          <a:ln w="9525"/>
        </p:spPr>
        <p:txBody>
          <a:bodyPr/>
          <a:lstStyle/>
          <a:p>
            <a:pPr eaLnBrk="1" hangingPunct="1"/>
            <a:r>
              <a:rPr lang="en-CA" dirty="0"/>
              <a:t>UEL- is the maximum level that something can</a:t>
            </a:r>
            <a:r>
              <a:rPr lang="en-CA" baseline="0" dirty="0"/>
              <a:t> burn.</a:t>
            </a:r>
            <a:endParaRPr lang="en-CA" dirty="0"/>
          </a:p>
        </p:txBody>
      </p:sp>
    </p:spTree>
    <p:extLst>
      <p:ext uri="{BB962C8B-B14F-4D97-AF65-F5344CB8AC3E}">
        <p14:creationId xmlns:p14="http://schemas.microsoft.com/office/powerpoint/2010/main" val="127818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a:noFill/>
          <a:ln w="9525"/>
        </p:spPr>
        <p:txBody>
          <a:bodyPr/>
          <a:lstStyle/>
          <a:p>
            <a:pPr eaLnBrk="1" hangingPunct="1"/>
            <a:r>
              <a:rPr lang="en-CA" dirty="0"/>
              <a:t>The flammability</a:t>
            </a:r>
            <a:r>
              <a:rPr lang="en-CA" baseline="0" dirty="0"/>
              <a:t> level for all combustibles is the range between the LEL and UEL.  If you filled a room with methane, and it reaches 5% volume by air, and lit a match, it would blow up!  Gas detectors don’t alarm at LEL.  </a:t>
            </a:r>
            <a:r>
              <a:rPr lang="en-CA" b="1" baseline="0" dirty="0"/>
              <a:t>Do they?  Does anyone know what they alarm at?</a:t>
            </a:r>
            <a:r>
              <a:rPr lang="en-CA" b="0" baseline="0" dirty="0"/>
              <a:t>  10% of the LEL.  </a:t>
            </a:r>
            <a:r>
              <a:rPr lang="en-CA" b="1" baseline="0" dirty="0"/>
              <a:t>Why?  </a:t>
            </a:r>
            <a:r>
              <a:rPr lang="en-CA" b="0" baseline="0" dirty="0"/>
              <a:t>This is the action limit.  This does not mean that you can wait until the LEL reaches 100%.  Its time to go.</a:t>
            </a:r>
            <a:endParaRPr lang="en-CA" dirty="0"/>
          </a:p>
        </p:txBody>
      </p:sp>
    </p:spTree>
    <p:extLst>
      <p:ext uri="{BB962C8B-B14F-4D97-AF65-F5344CB8AC3E}">
        <p14:creationId xmlns:p14="http://schemas.microsoft.com/office/powerpoint/2010/main" val="4232706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a:noFill/>
          <a:ln w="9525"/>
        </p:spPr>
        <p:txBody>
          <a:bodyPr/>
          <a:lstStyle/>
          <a:p>
            <a:pPr eaLnBrk="1" hangingPunct="1"/>
            <a:r>
              <a:rPr lang="en-CA" dirty="0"/>
              <a:t>Methane</a:t>
            </a:r>
            <a:r>
              <a:rPr lang="en-CA" baseline="0" dirty="0"/>
              <a:t> is the most common, with an LEL of 5%.  Pentane is 1.4%.  H2S is also combustible, but you are way past the IDLH at that point.</a:t>
            </a:r>
            <a:endParaRPr lang="en-CA" dirty="0"/>
          </a:p>
        </p:txBody>
      </p:sp>
    </p:spTree>
    <p:extLst>
      <p:ext uri="{BB962C8B-B14F-4D97-AF65-F5344CB8AC3E}">
        <p14:creationId xmlns:p14="http://schemas.microsoft.com/office/powerpoint/2010/main" val="264020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a:noFill/>
          <a:ln w="9525"/>
        </p:spPr>
        <p:txBody>
          <a:bodyPr/>
          <a:lstStyle/>
          <a:p>
            <a:pPr eaLnBrk="1" hangingPunct="1"/>
            <a:r>
              <a:rPr lang="en-CA" dirty="0"/>
              <a:t>Hot Bead Combustible sensor-</a:t>
            </a:r>
            <a:r>
              <a:rPr lang="en-CA" baseline="0" dirty="0"/>
              <a:t> The LEL sensor is a Catalytic hot bead sensor is always drawing power.  It draws power all of the time, by combusting incoming gases.  This is how it determines a readout on the sensor display.  If there is not enough O2 present, the LEL sensor will not work properly.  </a:t>
            </a:r>
            <a:r>
              <a:rPr lang="en-CA" b="1" baseline="0" dirty="0"/>
              <a:t>Why?  </a:t>
            </a:r>
            <a:r>
              <a:rPr lang="en-CA" b="0" baseline="0" dirty="0"/>
              <a:t>Because it can’t burn.  Remember the fire triangle.  Less than 10% O2 will cause the LEL sensor to not function.  For this reason, Honeywell will not manufacture a multi gas monitor that has an LEL sensor without an O2 sensor.</a:t>
            </a:r>
            <a:endParaRPr lang="en-CA" dirty="0"/>
          </a:p>
        </p:txBody>
      </p:sp>
    </p:spTree>
    <p:extLst>
      <p:ext uri="{BB962C8B-B14F-4D97-AF65-F5344CB8AC3E}">
        <p14:creationId xmlns:p14="http://schemas.microsoft.com/office/powerpoint/2010/main" val="82568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pPr eaLnBrk="1" hangingPunct="1"/>
            <a:r>
              <a:rPr lang="en-CA" dirty="0"/>
              <a:t>BP Texas City</a:t>
            </a:r>
          </a:p>
          <a:p>
            <a:pPr eaLnBrk="1" hangingPunct="1"/>
            <a:r>
              <a:rPr lang="en-CA" dirty="0"/>
              <a:t>Gas Safety</a:t>
            </a:r>
            <a:r>
              <a:rPr lang="en-CA" baseline="0" dirty="0"/>
              <a:t> is a life safety device.  Its an electronic piece of equipment.  Many just throw their monitors in their trucks, and allow them to sit in the sun and heat or cold.  We don’t treat our cell phones this bad.  Make sure to properly maintain your personal gas monitor, so that, you may go home safely every day.</a:t>
            </a:r>
            <a:endParaRPr lang="en-CA" dirty="0"/>
          </a:p>
        </p:txBody>
      </p:sp>
    </p:spTree>
    <p:extLst>
      <p:ext uri="{BB962C8B-B14F-4D97-AF65-F5344CB8AC3E}">
        <p14:creationId xmlns:p14="http://schemas.microsoft.com/office/powerpoint/2010/main" val="3584456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a:noFill/>
          <a:ln w="9525"/>
        </p:spPr>
        <p:txBody>
          <a:bodyPr/>
          <a:lstStyle/>
          <a:p>
            <a:pPr eaLnBrk="1" hangingPunct="1"/>
            <a:r>
              <a:rPr lang="en-US" dirty="0"/>
              <a:t>Over-Limit Protection- </a:t>
            </a:r>
            <a:r>
              <a:rPr lang="en-US" b="1" dirty="0"/>
              <a:t> Has anyone ever seen</a:t>
            </a:r>
            <a:r>
              <a:rPr lang="en-US" b="1" baseline="0" dirty="0"/>
              <a:t> OL on their LEL sensor?</a:t>
            </a:r>
            <a:r>
              <a:rPr lang="en-US" b="0" baseline="0" dirty="0"/>
              <a:t>  When a monitor goes into OL, it no longer reads combustible gases.  You have over ranged the limit of the sensor.  Rather than fry the sensor, the monitor shuts it off.  You must go to a clean environment, and hope the monitor clears the sensor.  It may never clear, and the sensor will need to be replaced.  If it does clear, it is highly recommended to calibrate and then bump test prior to use.</a:t>
            </a:r>
            <a:endParaRPr lang="en-CA" dirty="0"/>
          </a:p>
        </p:txBody>
      </p:sp>
    </p:spTree>
    <p:extLst>
      <p:ext uri="{BB962C8B-B14F-4D97-AF65-F5344CB8AC3E}">
        <p14:creationId xmlns:p14="http://schemas.microsoft.com/office/powerpoint/2010/main" val="373282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w="9525"/>
        </p:spPr>
        <p:txBody>
          <a:bodyPr/>
          <a:lstStyle/>
          <a:p>
            <a:pPr eaLnBrk="1" hangingPunct="1"/>
            <a:r>
              <a:rPr lang="en-US" dirty="0"/>
              <a:t>Combustible sensor Poisons- A lot of people use WD40 to clean things.  A monitor shouldn’t</a:t>
            </a:r>
            <a:r>
              <a:rPr lang="en-US" baseline="0" dirty="0"/>
              <a:t> be one.  H2S and LEL sensors will fail.  Silicones poison the LEL cat bead sensors.  Don’t use solvents or cleaners to clean your monitor.  Just use a damp rag.</a:t>
            </a:r>
            <a:endParaRPr lang="en-CA" dirty="0"/>
          </a:p>
        </p:txBody>
      </p:sp>
    </p:spTree>
    <p:extLst>
      <p:ext uri="{BB962C8B-B14F-4D97-AF65-F5344CB8AC3E}">
        <p14:creationId xmlns:p14="http://schemas.microsoft.com/office/powerpoint/2010/main" val="379431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a:noFill/>
          <a:ln w="9525"/>
        </p:spPr>
        <p:txBody>
          <a:bodyPr/>
          <a:lstStyle/>
          <a:p>
            <a:pPr eaLnBrk="1" hangingPunct="1"/>
            <a:r>
              <a:rPr lang="en-US" dirty="0"/>
              <a:t>Toxic Gases and Vapors</a:t>
            </a:r>
            <a:endParaRPr lang="en-CA" dirty="0"/>
          </a:p>
        </p:txBody>
      </p:sp>
    </p:spTree>
    <p:extLst>
      <p:ext uri="{BB962C8B-B14F-4D97-AF65-F5344CB8AC3E}">
        <p14:creationId xmlns:p14="http://schemas.microsoft.com/office/powerpoint/2010/main" val="639173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a:noFill/>
          <a:ln w="9525"/>
        </p:spPr>
        <p:txBody>
          <a:bodyPr/>
          <a:lstStyle/>
          <a:p>
            <a:pPr eaLnBrk="1" hangingPunct="1"/>
            <a:r>
              <a:rPr lang="en-CA" dirty="0"/>
              <a:t>Some gases are heavier</a:t>
            </a:r>
            <a:r>
              <a:rPr lang="en-CA" baseline="0" dirty="0"/>
              <a:t> than air, and some are lighter than air, depending on their vapor densities.  </a:t>
            </a:r>
            <a:endParaRPr lang="en-CA" dirty="0"/>
          </a:p>
        </p:txBody>
      </p:sp>
    </p:spTree>
    <p:extLst>
      <p:ext uri="{BB962C8B-B14F-4D97-AF65-F5344CB8AC3E}">
        <p14:creationId xmlns:p14="http://schemas.microsoft.com/office/powerpoint/2010/main" val="125800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a:noFill/>
          <a:ln w="9525"/>
        </p:spPr>
        <p:txBody>
          <a:bodyPr/>
          <a:lstStyle/>
          <a:p>
            <a:pPr eaLnBrk="1" hangingPunct="1"/>
            <a:r>
              <a:rPr lang="en-CA" dirty="0"/>
              <a:t>So we need to understand that some gases stratify</a:t>
            </a:r>
            <a:r>
              <a:rPr lang="en-CA" baseline="0" dirty="0"/>
              <a:t> depending if they are heavier or lighter than air.  So when you are doing a survey of a tank, it is important to check the bottom, middle, and top areas of the tank.  Another important thing to consider is response time.  It can be calculated as T90= 2s/foot.</a:t>
            </a:r>
            <a:endParaRPr lang="en-CA" dirty="0"/>
          </a:p>
        </p:txBody>
      </p:sp>
    </p:spTree>
    <p:extLst>
      <p:ext uri="{BB962C8B-B14F-4D97-AF65-F5344CB8AC3E}">
        <p14:creationId xmlns:p14="http://schemas.microsoft.com/office/powerpoint/2010/main" val="2150224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a:noFill/>
          <a:ln w="9525"/>
        </p:spPr>
        <p:txBody>
          <a:bodyPr/>
          <a:lstStyle/>
          <a:p>
            <a:pPr eaLnBrk="1" hangingPunct="1"/>
            <a:r>
              <a:rPr lang="en-US" dirty="0"/>
              <a:t>Toxic Gases and Vapors-  There</a:t>
            </a:r>
            <a:r>
              <a:rPr lang="en-US" baseline="0" dirty="0"/>
              <a:t> are three ways currently to detect gases:</a:t>
            </a:r>
          </a:p>
          <a:p>
            <a:pPr eaLnBrk="1" hangingPunct="1"/>
            <a:r>
              <a:rPr lang="en-US" u="sng" baseline="0" dirty="0"/>
              <a:t>Electrochemical</a:t>
            </a:r>
            <a:r>
              <a:rPr lang="en-US" baseline="0" dirty="0"/>
              <a:t> is the most common.  It has a reservoir of chemicals inside it.  The gas comes in.  A chemical Rxn occurs, and there is a release of electrons.  These electrons go to the board, creating a milliamp output that sends signal to the board.</a:t>
            </a:r>
          </a:p>
          <a:p>
            <a:pPr eaLnBrk="1" hangingPunct="1"/>
            <a:r>
              <a:rPr lang="en-US" u="sng" baseline="0" dirty="0"/>
              <a:t>PID</a:t>
            </a:r>
            <a:r>
              <a:rPr lang="en-US" baseline="0" dirty="0"/>
              <a:t>- works by using UV light which ionizes or shatters gas molecules.  Depending on the amount of energy needed to do this, it gives a reading to the detector.  So with an environment with multiple VOCs, a PID can’t distinguish between the different gases, rather gives a total reading.  The PID is a general sensing device.</a:t>
            </a:r>
          </a:p>
          <a:p>
            <a:pPr eaLnBrk="1" hangingPunct="1"/>
            <a:r>
              <a:rPr lang="en-US" u="sng" baseline="0" dirty="0"/>
              <a:t>IR</a:t>
            </a:r>
            <a:r>
              <a:rPr lang="en-US" baseline="0" dirty="0"/>
              <a:t> is a fairly new technology that can distinguish between certain VOCs.  Also, we are working on some photoacoustic sensors.</a:t>
            </a:r>
          </a:p>
          <a:p>
            <a:pPr eaLnBrk="1" hangingPunct="1"/>
            <a:endParaRPr lang="en-CA" dirty="0"/>
          </a:p>
        </p:txBody>
      </p:sp>
    </p:spTree>
    <p:extLst>
      <p:ext uri="{BB962C8B-B14F-4D97-AF65-F5344CB8AC3E}">
        <p14:creationId xmlns:p14="http://schemas.microsoft.com/office/powerpoint/2010/main" val="126948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noFill/>
          <a:ln w="9525"/>
        </p:spPr>
        <p:txBody>
          <a:bodyPr/>
          <a:lstStyle/>
          <a:p>
            <a:pPr eaLnBrk="1" hangingPunct="1"/>
            <a:r>
              <a:rPr lang="en-US" dirty="0"/>
              <a:t>Permissible Exposure Limits-  This slide was</a:t>
            </a:r>
            <a:r>
              <a:rPr lang="en-US" baseline="0" dirty="0"/>
              <a:t> to give perspective to what 1ppm is.  On a smaller scale, 1 ppb can be compared to one silver dollar out of a billion stretched from SF to NY.  When talking about H2S, we can actually smell it at ppb levels.</a:t>
            </a:r>
            <a:endParaRPr lang="en-US" dirty="0"/>
          </a:p>
        </p:txBody>
      </p:sp>
    </p:spTree>
    <p:extLst>
      <p:ext uri="{BB962C8B-B14F-4D97-AF65-F5344CB8AC3E}">
        <p14:creationId xmlns:p14="http://schemas.microsoft.com/office/powerpoint/2010/main" val="417521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noFill/>
          <a:ln w="9525"/>
        </p:spPr>
        <p:txBody>
          <a:bodyPr/>
          <a:lstStyle/>
          <a:p>
            <a:pPr eaLnBrk="1" hangingPunct="1"/>
            <a:r>
              <a:rPr lang="en-CA" dirty="0"/>
              <a:t>Toxic gases- CO- Carbon Monoxide.  </a:t>
            </a:r>
            <a:r>
              <a:rPr lang="en-CA" b="1" dirty="0"/>
              <a:t>Raise your hands if you use wood or natural gas to heat your home?  Now how</a:t>
            </a:r>
            <a:r>
              <a:rPr lang="en-CA" b="1" baseline="0" dirty="0"/>
              <a:t> many of you have a CO monitor at home?  </a:t>
            </a:r>
            <a:r>
              <a:rPr lang="en-CA" baseline="0" dirty="0"/>
              <a:t>If you don’t have one, please get one.  CO is dangerous because it is colorless, and odorless.  </a:t>
            </a:r>
            <a:endParaRPr lang="en-CA" dirty="0"/>
          </a:p>
        </p:txBody>
      </p:sp>
    </p:spTree>
    <p:extLst>
      <p:ext uri="{BB962C8B-B14F-4D97-AF65-F5344CB8AC3E}">
        <p14:creationId xmlns:p14="http://schemas.microsoft.com/office/powerpoint/2010/main" val="217227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a:noFill/>
          <a:ln w="9525"/>
        </p:spPr>
        <p:txBody>
          <a:bodyPr/>
          <a:lstStyle/>
          <a:p>
            <a:pPr eaLnBrk="1" hangingPunct="1"/>
            <a:r>
              <a:rPr lang="en-CA" dirty="0"/>
              <a:t>CO comes from incomplete</a:t>
            </a:r>
            <a:r>
              <a:rPr lang="en-CA" baseline="0" dirty="0"/>
              <a:t> combustion.  We see it from, vehicles, pumps, and generators.</a:t>
            </a:r>
            <a:endParaRPr lang="en-CA" dirty="0"/>
          </a:p>
        </p:txBody>
      </p:sp>
    </p:spTree>
    <p:extLst>
      <p:ext uri="{BB962C8B-B14F-4D97-AF65-F5344CB8AC3E}">
        <p14:creationId xmlns:p14="http://schemas.microsoft.com/office/powerpoint/2010/main" val="2656910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a:noFill/>
          <a:ln w="9525"/>
        </p:spPr>
        <p:txBody>
          <a:bodyPr/>
          <a:lstStyle/>
          <a:p>
            <a:pPr eaLnBrk="1" hangingPunct="1"/>
            <a:r>
              <a:rPr lang="en-US" dirty="0"/>
              <a:t>CO is colorless, odorless, and flammable.  At 12.5%, we have already exceeded the IDLH.</a:t>
            </a:r>
          </a:p>
        </p:txBody>
      </p:sp>
    </p:spTree>
    <p:extLst>
      <p:ext uri="{BB962C8B-B14F-4D97-AF65-F5344CB8AC3E}">
        <p14:creationId xmlns:p14="http://schemas.microsoft.com/office/powerpoint/2010/main" val="179435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noFill/>
          <a:ln w="9525"/>
        </p:spPr>
        <p:txBody>
          <a:bodyPr/>
          <a:lstStyle/>
          <a:p>
            <a:pPr eaLnBrk="1" hangingPunct="1"/>
            <a:r>
              <a:rPr lang="en-CA" dirty="0"/>
              <a:t>We will cover:  </a:t>
            </a:r>
            <a:r>
              <a:rPr lang="en-US" dirty="0"/>
              <a:t>3 basic types of atmospheric hazards:  O2, Combustible gases, and</a:t>
            </a:r>
            <a:r>
              <a:rPr lang="en-US" baseline="0" dirty="0"/>
              <a:t> toxins.</a:t>
            </a:r>
            <a:endParaRPr lang="en-CA" dirty="0"/>
          </a:p>
        </p:txBody>
      </p:sp>
    </p:spTree>
    <p:extLst>
      <p:ext uri="{BB962C8B-B14F-4D97-AF65-F5344CB8AC3E}">
        <p14:creationId xmlns:p14="http://schemas.microsoft.com/office/powerpoint/2010/main" val="311213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a:noFill/>
          <a:ln w="9525"/>
        </p:spPr>
        <p:txBody>
          <a:bodyPr/>
          <a:lstStyle/>
          <a:p>
            <a:pPr eaLnBrk="1" hangingPunct="1"/>
            <a:r>
              <a:rPr lang="en-US" dirty="0"/>
              <a:t>These</a:t>
            </a:r>
            <a:r>
              <a:rPr lang="en-US" baseline="0" dirty="0"/>
              <a:t> are c</a:t>
            </a:r>
            <a:r>
              <a:rPr lang="en-US" dirty="0"/>
              <a:t>auses</a:t>
            </a:r>
            <a:r>
              <a:rPr lang="en-US" baseline="0" dirty="0"/>
              <a:t> of CO as a result of poor warning properties.  You may go to sleep and never wake up.  Also, constant exposure at low levels can cause headaches, fatigue, and sickness.</a:t>
            </a:r>
            <a:endParaRPr lang="en-US" dirty="0"/>
          </a:p>
        </p:txBody>
      </p:sp>
    </p:spTree>
    <p:extLst>
      <p:ext uri="{BB962C8B-B14F-4D97-AF65-F5344CB8AC3E}">
        <p14:creationId xmlns:p14="http://schemas.microsoft.com/office/powerpoint/2010/main" val="1267027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a:noFill/>
          <a:ln w="9525"/>
        </p:spPr>
        <p:txBody>
          <a:bodyPr/>
          <a:lstStyle/>
          <a:p>
            <a:pPr eaLnBrk="1" hangingPunct="1"/>
            <a:r>
              <a:rPr lang="en-US" dirty="0"/>
              <a:t>More toxic effects of CO-  1600</a:t>
            </a:r>
            <a:r>
              <a:rPr lang="en-US" baseline="0" dirty="0"/>
              <a:t> ppm is fatal.  An example-  guys digging pier holes. 60% of would be rescuers die in confined space.</a:t>
            </a:r>
            <a:endParaRPr lang="en-US" dirty="0"/>
          </a:p>
        </p:txBody>
      </p:sp>
    </p:spTree>
    <p:extLst>
      <p:ext uri="{BB962C8B-B14F-4D97-AF65-F5344CB8AC3E}">
        <p14:creationId xmlns:p14="http://schemas.microsoft.com/office/powerpoint/2010/main" val="992366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a:noFill/>
          <a:ln w="9525"/>
        </p:spPr>
        <p:txBody>
          <a:bodyPr/>
          <a:lstStyle/>
          <a:p>
            <a:pPr eaLnBrk="1" hangingPunct="1"/>
            <a:r>
              <a:rPr lang="en-US" dirty="0"/>
              <a:t>Pretty much</a:t>
            </a:r>
            <a:r>
              <a:rPr lang="en-US" baseline="0" dirty="0"/>
              <a:t> everyone in the room has had H2S training.  Most of us have seen this before.  H2S does not give you much of a chance of living at certain levels.  The misnomer is that “as long as I can smell it, it’s OK.”</a:t>
            </a:r>
            <a:endParaRPr lang="en-US" dirty="0"/>
          </a:p>
        </p:txBody>
      </p:sp>
    </p:spTree>
    <p:extLst>
      <p:ext uri="{BB962C8B-B14F-4D97-AF65-F5344CB8AC3E}">
        <p14:creationId xmlns:p14="http://schemas.microsoft.com/office/powerpoint/2010/main" val="2589656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a:noFill/>
          <a:ln w="9525"/>
        </p:spPr>
        <p:txBody>
          <a:bodyPr/>
          <a:lstStyle/>
          <a:p>
            <a:pPr eaLnBrk="1" hangingPunct="1"/>
            <a:r>
              <a:rPr lang="en-US" b="1" dirty="0"/>
              <a:t>Where does H2S come from?  </a:t>
            </a:r>
            <a:r>
              <a:rPr lang="en-US" b="0" dirty="0"/>
              <a:t>  Crude oil, and raw sewage is what we see mostly.</a:t>
            </a:r>
            <a:endParaRPr lang="en-US" b="1" dirty="0"/>
          </a:p>
        </p:txBody>
      </p:sp>
    </p:spTree>
    <p:extLst>
      <p:ext uri="{BB962C8B-B14F-4D97-AF65-F5344CB8AC3E}">
        <p14:creationId xmlns:p14="http://schemas.microsoft.com/office/powerpoint/2010/main" val="3383289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a:noFill/>
          <a:ln w="9525"/>
        </p:spPr>
        <p:txBody>
          <a:bodyPr/>
          <a:lstStyle/>
          <a:p>
            <a:pPr defTabSz="911327" eaLnBrk="1" hangingPunct="1">
              <a:defRPr/>
            </a:pPr>
            <a:r>
              <a:rPr lang="en-US" dirty="0"/>
              <a:t>The important note of this slide is: H2S</a:t>
            </a:r>
            <a:r>
              <a:rPr lang="en-US" baseline="0" dirty="0"/>
              <a:t> is p</a:t>
            </a:r>
            <a:r>
              <a:rPr lang="en-US" dirty="0"/>
              <a:t>articularly dangerous in oil production areas subject to cold winter temperatures.  The colder</a:t>
            </a:r>
            <a:r>
              <a:rPr lang="en-US" baseline="0" dirty="0"/>
              <a:t> and more still the air is, gives H2S the chance to settle and not disperse.</a:t>
            </a:r>
            <a:endParaRPr lang="en-US" dirty="0"/>
          </a:p>
          <a:p>
            <a:pPr eaLnBrk="1" hangingPunct="1"/>
            <a:endParaRPr lang="en-US" dirty="0"/>
          </a:p>
        </p:txBody>
      </p:sp>
    </p:spTree>
    <p:extLst>
      <p:ext uri="{BB962C8B-B14F-4D97-AF65-F5344CB8AC3E}">
        <p14:creationId xmlns:p14="http://schemas.microsoft.com/office/powerpoint/2010/main" val="2820860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a:noFill/>
          <a:ln w="9525"/>
        </p:spPr>
        <p:txBody>
          <a:bodyPr/>
          <a:lstStyle/>
          <a:p>
            <a:pPr eaLnBrk="1" hangingPunct="1"/>
            <a:r>
              <a:rPr lang="en-US" dirty="0"/>
              <a:t>Characteristics of Hydrogen Sulfide- it is colorless, smells like rotten eggs, it’s extremely corrosive.  It is flammable, but we would already be dead.  </a:t>
            </a:r>
          </a:p>
        </p:txBody>
      </p:sp>
    </p:spTree>
    <p:extLst>
      <p:ext uri="{BB962C8B-B14F-4D97-AF65-F5344CB8AC3E}">
        <p14:creationId xmlns:p14="http://schemas.microsoft.com/office/powerpoint/2010/main" val="2770919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a:noFill/>
          <a:ln w="9525"/>
        </p:spPr>
        <p:txBody>
          <a:bodyPr/>
          <a:lstStyle/>
          <a:p>
            <a:pPr eaLnBrk="1" hangingPunct="1"/>
            <a:r>
              <a:rPr lang="en-US" dirty="0"/>
              <a:t>Toxic effects H</a:t>
            </a:r>
            <a:r>
              <a:rPr lang="en-US" baseline="-6000" dirty="0"/>
              <a:t>2</a:t>
            </a:r>
            <a:r>
              <a:rPr lang="en-US" dirty="0"/>
              <a:t>S-  This is why we can’t use our sense of</a:t>
            </a:r>
            <a:r>
              <a:rPr lang="en-US" baseline="0" dirty="0"/>
              <a:t> smell.  It destroys your olfactory senses.  You can not smell it above 50-75 ppm.</a:t>
            </a:r>
            <a:endParaRPr lang="en-US" dirty="0"/>
          </a:p>
        </p:txBody>
      </p:sp>
    </p:spTree>
    <p:extLst>
      <p:ext uri="{BB962C8B-B14F-4D97-AF65-F5344CB8AC3E}">
        <p14:creationId xmlns:p14="http://schemas.microsoft.com/office/powerpoint/2010/main" val="3654449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noTextEdit="1"/>
          </p:cNvSpPr>
          <p:nvPr>
            <p:ph type="sldImg"/>
          </p:nvPr>
        </p:nvSpPr>
        <p:spPr>
          <a:xfrm>
            <a:off x="1281113" y="733425"/>
            <a:ext cx="4822825" cy="3616325"/>
          </a:xfrm>
          <a:ln/>
        </p:spPr>
      </p:sp>
      <p:sp>
        <p:nvSpPr>
          <p:cNvPr id="763907" name="Rectangle 3"/>
          <p:cNvSpPr>
            <a:spLocks noGrp="1" noChangeArrowheads="1"/>
          </p:cNvSpPr>
          <p:nvPr>
            <p:ph type="body" idx="1"/>
          </p:nvPr>
        </p:nvSpPr>
        <p:spPr>
          <a:xfrm>
            <a:off x="983962" y="4599777"/>
            <a:ext cx="5416599" cy="4358020"/>
          </a:xfrm>
          <a:noFill/>
          <a:ln w="9525"/>
        </p:spPr>
        <p:txBody>
          <a:bodyPr lIns="97240" tIns="48619" rIns="97240" bIns="48619"/>
          <a:lstStyle/>
          <a:p>
            <a:pPr eaLnBrk="1" hangingPunct="1"/>
            <a:r>
              <a:rPr lang="en-US" dirty="0"/>
              <a:t>Calibration, Bump Testing and Verification- The calibration of the sensors installed in gas detectors </a:t>
            </a:r>
            <a:r>
              <a:rPr lang="en-US" i="1" dirty="0"/>
              <a:t>must</a:t>
            </a:r>
            <a:r>
              <a:rPr lang="en-US" dirty="0"/>
              <a:t> be verified on a regular basis.  Bump testing</a:t>
            </a:r>
            <a:r>
              <a:rPr lang="en-US" baseline="0" dirty="0"/>
              <a:t> a monitor before each day’s use is the best safety practice.  If you aren’t doing this, you are setting yourself up for trouble.  A bad O2 sensor will pass a calibration, but won’t pass a bump test.  </a:t>
            </a:r>
            <a:r>
              <a:rPr lang="en-US" b="1" baseline="0" dirty="0"/>
              <a:t>What is another way to test an O2 sensor, if you don’t have bump gas?</a:t>
            </a:r>
            <a:r>
              <a:rPr lang="en-US" b="0" baseline="0" dirty="0"/>
              <a:t>  You can blow into it, until enough O2 is displaced, setting the monitor into alarm.  O2 deficiency kills more people than toxic or combustible gases.  </a:t>
            </a:r>
            <a:endParaRPr lang="en-US" dirty="0"/>
          </a:p>
        </p:txBody>
      </p:sp>
    </p:spTree>
    <p:extLst>
      <p:ext uri="{BB962C8B-B14F-4D97-AF65-F5344CB8AC3E}">
        <p14:creationId xmlns:p14="http://schemas.microsoft.com/office/powerpoint/2010/main" val="1572227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ChangeArrowheads="1" noTextEdit="1"/>
          </p:cNvSpPr>
          <p:nvPr>
            <p:ph type="sldImg"/>
          </p:nvPr>
        </p:nvSpPr>
        <p:spPr>
          <a:xfrm>
            <a:off x="1281113" y="733425"/>
            <a:ext cx="4822825" cy="3616325"/>
          </a:xfrm>
          <a:ln/>
        </p:spPr>
      </p:sp>
      <p:sp>
        <p:nvSpPr>
          <p:cNvPr id="768003" name="Rectangle 3"/>
          <p:cNvSpPr>
            <a:spLocks noGrp="1" noChangeArrowheads="1"/>
          </p:cNvSpPr>
          <p:nvPr>
            <p:ph type="body" idx="1"/>
          </p:nvPr>
        </p:nvSpPr>
        <p:spPr>
          <a:xfrm>
            <a:off x="983962" y="4599777"/>
            <a:ext cx="5416599" cy="4358020"/>
          </a:xfrm>
          <a:noFill/>
          <a:ln w="9525"/>
        </p:spPr>
        <p:txBody>
          <a:bodyPr lIns="97240" tIns="48619" rIns="97240" bIns="48619"/>
          <a:lstStyle/>
          <a:p>
            <a:pPr defTabSz="911327" eaLnBrk="1" hangingPunct="1">
              <a:defRPr/>
            </a:pPr>
            <a:r>
              <a:rPr lang="en-US" dirty="0"/>
              <a:t>OSHA holds instrument users accountable to maintain, calibrate and operate their instruments according to manufacturer guidelines</a:t>
            </a:r>
          </a:p>
          <a:p>
            <a:pPr eaLnBrk="1" hangingPunct="1"/>
            <a:endParaRPr lang="en-US" dirty="0"/>
          </a:p>
        </p:txBody>
      </p:sp>
    </p:spTree>
    <p:extLst>
      <p:ext uri="{BB962C8B-B14F-4D97-AF65-F5344CB8AC3E}">
        <p14:creationId xmlns:p14="http://schemas.microsoft.com/office/powerpoint/2010/main" val="807005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spect="1" noChangeArrowheads="1" noTextEdit="1"/>
          </p:cNvSpPr>
          <p:nvPr>
            <p:ph type="sldImg"/>
          </p:nvPr>
        </p:nvSpPr>
        <p:spPr>
          <a:xfrm>
            <a:off x="1281113" y="733425"/>
            <a:ext cx="4822825" cy="3616325"/>
          </a:xfrm>
          <a:ln/>
        </p:spPr>
      </p:sp>
      <p:sp>
        <p:nvSpPr>
          <p:cNvPr id="769027" name="Rectangle 3"/>
          <p:cNvSpPr>
            <a:spLocks noGrp="1" noChangeArrowheads="1"/>
          </p:cNvSpPr>
          <p:nvPr>
            <p:ph type="body" idx="1"/>
          </p:nvPr>
        </p:nvSpPr>
        <p:spPr>
          <a:xfrm>
            <a:off x="983962" y="4599777"/>
            <a:ext cx="5416599" cy="4358020"/>
          </a:xfrm>
          <a:noFill/>
          <a:ln w="9525"/>
        </p:spPr>
        <p:txBody>
          <a:bodyPr lIns="97240" tIns="48619" rIns="97240" bIns="48619"/>
          <a:lstStyle/>
          <a:p>
            <a:pPr eaLnBrk="1" hangingPunct="1"/>
            <a:r>
              <a:rPr lang="en-US" dirty="0"/>
              <a:t>Most manufacturers stress the importance of frequently verifying the calibration of their instruments.  Most manufacturers </a:t>
            </a:r>
            <a:r>
              <a:rPr lang="en-US" i="1" dirty="0"/>
              <a:t>strongly </a:t>
            </a:r>
            <a:r>
              <a:rPr lang="en-US" dirty="0"/>
              <a:t> prefer that their customers verify the calibration of the sensors in their instruments by exposing them to known concentration test gas before any daily period of use.  This is by far the safest and most prudent course of action.   It really only takes a minute or so in most cases to verify whether or not the sensors in the instrument are properly calibrated.  {[Knock a monitor on the podium]}</a:t>
            </a:r>
            <a:r>
              <a:rPr lang="en-US" baseline="0" dirty="0"/>
              <a:t>  	This is not a bump test!</a:t>
            </a:r>
          </a:p>
          <a:p>
            <a:pPr eaLnBrk="1" hangingPunct="1"/>
            <a:endParaRPr lang="en-US" baseline="0" dirty="0"/>
          </a:p>
          <a:p>
            <a:pPr eaLnBrk="1" hangingPunct="1"/>
            <a:r>
              <a:rPr lang="en-US" baseline="0" dirty="0"/>
              <a:t>A self test does not replace a bump test.  This is only checking the electronic integrity of the monitor, circuitry, and sensors.</a:t>
            </a:r>
            <a:endParaRPr lang="en-US" dirty="0"/>
          </a:p>
          <a:p>
            <a:pPr eaLnBrk="1" hangingPunct="1"/>
            <a:endParaRPr lang="en-US" dirty="0"/>
          </a:p>
        </p:txBody>
      </p:sp>
    </p:spTree>
    <p:extLst>
      <p:ext uri="{BB962C8B-B14F-4D97-AF65-F5344CB8AC3E}">
        <p14:creationId xmlns:p14="http://schemas.microsoft.com/office/powerpoint/2010/main" val="55417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a:noFill/>
          <a:ln w="9525"/>
        </p:spPr>
        <p:txBody>
          <a:bodyPr/>
          <a:lstStyle/>
          <a:p>
            <a:pPr eaLnBrk="1" hangingPunct="1"/>
            <a:r>
              <a:rPr lang="en-CA" dirty="0"/>
              <a:t>Oxygen</a:t>
            </a:r>
            <a:r>
              <a:rPr lang="en-CA" baseline="0" dirty="0"/>
              <a:t> Deficiency.  </a:t>
            </a:r>
            <a:r>
              <a:rPr lang="en-CA" b="1" baseline="0" dirty="0"/>
              <a:t>Why do we care?</a:t>
            </a:r>
            <a:r>
              <a:rPr lang="en-CA" b="0" baseline="0" dirty="0"/>
              <a:t>  Human life.</a:t>
            </a:r>
            <a:endParaRPr lang="en-CA" b="1" dirty="0"/>
          </a:p>
        </p:txBody>
      </p:sp>
    </p:spTree>
    <p:extLst>
      <p:ext uri="{BB962C8B-B14F-4D97-AF65-F5344CB8AC3E}">
        <p14:creationId xmlns:p14="http://schemas.microsoft.com/office/powerpoint/2010/main" val="3846956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1281113" y="733425"/>
            <a:ext cx="4822825" cy="3616325"/>
          </a:xfrm>
          <a:ln/>
        </p:spPr>
      </p:sp>
      <p:sp>
        <p:nvSpPr>
          <p:cNvPr id="770051" name="Rectangle 3"/>
          <p:cNvSpPr>
            <a:spLocks noGrp="1" noChangeArrowheads="1"/>
          </p:cNvSpPr>
          <p:nvPr>
            <p:ph type="body" idx="1"/>
          </p:nvPr>
        </p:nvSpPr>
        <p:spPr>
          <a:xfrm>
            <a:off x="983962" y="4599777"/>
            <a:ext cx="5416599" cy="4358020"/>
          </a:xfrm>
          <a:noFill/>
          <a:ln w="9525"/>
        </p:spPr>
        <p:txBody>
          <a:bodyPr lIns="97240" tIns="48619" rIns="97240" bIns="48619"/>
          <a:lstStyle/>
          <a:p>
            <a:pPr eaLnBrk="1" hangingPunct="1"/>
            <a:r>
              <a:rPr lang="en-US" dirty="0"/>
              <a:t>OSHA</a:t>
            </a:r>
            <a:r>
              <a:rPr lang="en-US" baseline="0" dirty="0"/>
              <a:t> states to follow manufacturer’s specs.  We recommend calibrating at least every 180 days, or when a bump test fails.  You should follow your company’s safety program.</a:t>
            </a:r>
            <a:endParaRPr lang="en-US" dirty="0"/>
          </a:p>
        </p:txBody>
      </p:sp>
    </p:spTree>
    <p:extLst>
      <p:ext uri="{BB962C8B-B14F-4D97-AF65-F5344CB8AC3E}">
        <p14:creationId xmlns:p14="http://schemas.microsoft.com/office/powerpoint/2010/main" val="1034216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281113" y="733425"/>
            <a:ext cx="4822825" cy="3616325"/>
          </a:xfrm>
          <a:ln/>
        </p:spPr>
      </p:sp>
      <p:sp>
        <p:nvSpPr>
          <p:cNvPr id="772099" name="Rectangle 3"/>
          <p:cNvSpPr>
            <a:spLocks noGrp="1" noChangeArrowheads="1"/>
          </p:cNvSpPr>
          <p:nvPr>
            <p:ph type="body" idx="1"/>
          </p:nvPr>
        </p:nvSpPr>
        <p:spPr>
          <a:xfrm>
            <a:off x="983962" y="4599777"/>
            <a:ext cx="5416599" cy="4358020"/>
          </a:xfrm>
          <a:noFill/>
          <a:ln w="9525"/>
        </p:spPr>
        <p:txBody>
          <a:bodyPr lIns="97240" tIns="48619" rIns="97240" bIns="48619"/>
          <a:lstStyle/>
          <a:p>
            <a:pPr eaLnBrk="1" hangingPunct="1"/>
            <a:r>
              <a:rPr lang="en-US" dirty="0"/>
              <a:t>Don’t be afraid to calibrate your gas detector.</a:t>
            </a:r>
            <a:r>
              <a:rPr lang="en-US" baseline="0" dirty="0"/>
              <a:t>  </a:t>
            </a:r>
            <a:r>
              <a:rPr lang="en-US" dirty="0"/>
              <a:t>Nowadays, modern instruments frequently are able to make all the necessary adjustments by themselves.  All you need to do expose the sensors to test gas.  The instrument takes care of any necessary adjustment by itself.</a:t>
            </a:r>
          </a:p>
          <a:p>
            <a:pPr eaLnBrk="1" hangingPunct="1"/>
            <a:r>
              <a:rPr lang="en-US" dirty="0"/>
              <a:t>Using a docking station</a:t>
            </a:r>
            <a:r>
              <a:rPr lang="en-US" baseline="0" dirty="0"/>
              <a:t> is easier than ever, and it documents all bump tests and calibrations.</a:t>
            </a:r>
            <a:r>
              <a:rPr lang="en-US" dirty="0"/>
              <a:t> </a:t>
            </a:r>
          </a:p>
          <a:p>
            <a:pPr eaLnBrk="1" hangingPunct="1"/>
            <a:endParaRPr lang="en-US" dirty="0"/>
          </a:p>
        </p:txBody>
      </p:sp>
    </p:spTree>
    <p:extLst>
      <p:ext uri="{BB962C8B-B14F-4D97-AF65-F5344CB8AC3E}">
        <p14:creationId xmlns:p14="http://schemas.microsoft.com/office/powerpoint/2010/main" val="3579859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That’s all for my presentation.  Are there any questions?</a:t>
            </a:r>
          </a:p>
        </p:txBody>
      </p:sp>
    </p:spTree>
    <p:extLst>
      <p:ext uri="{BB962C8B-B14F-4D97-AF65-F5344CB8AC3E}">
        <p14:creationId xmlns:p14="http://schemas.microsoft.com/office/powerpoint/2010/main" val="239225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a:noFill/>
          <a:ln w="9525"/>
        </p:spPr>
        <p:txBody>
          <a:bodyPr/>
          <a:lstStyle/>
          <a:p>
            <a:pPr eaLnBrk="1" hangingPunct="1"/>
            <a:r>
              <a:rPr lang="en-CA" dirty="0"/>
              <a:t>The composition of O2 in fresh air is 20.9%. </a:t>
            </a:r>
          </a:p>
        </p:txBody>
      </p:sp>
    </p:spTree>
    <p:extLst>
      <p:ext uri="{BB962C8B-B14F-4D97-AF65-F5344CB8AC3E}">
        <p14:creationId xmlns:p14="http://schemas.microsoft.com/office/powerpoint/2010/main" val="208115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a:noFill/>
          <a:ln w="9525"/>
        </p:spPr>
        <p:txBody>
          <a:bodyPr/>
          <a:lstStyle/>
          <a:p>
            <a:pPr defTabSz="911327" eaLnBrk="1" hangingPunct="1">
              <a:defRPr/>
            </a:pPr>
            <a:r>
              <a:rPr lang="en-US" dirty="0"/>
              <a:t>Most widely accepted definition:  Air is oxygen deficient whenever concentration is less than 19.5%</a:t>
            </a:r>
          </a:p>
          <a:p>
            <a:pPr eaLnBrk="1" hangingPunct="1"/>
            <a:endParaRPr lang="en-CA" dirty="0"/>
          </a:p>
        </p:txBody>
      </p:sp>
    </p:spTree>
    <p:extLst>
      <p:ext uri="{BB962C8B-B14F-4D97-AF65-F5344CB8AC3E}">
        <p14:creationId xmlns:p14="http://schemas.microsoft.com/office/powerpoint/2010/main" val="45680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noFill/>
          <a:ln w="9525"/>
        </p:spPr>
        <p:txBody>
          <a:bodyPr/>
          <a:lstStyle/>
          <a:p>
            <a:pPr eaLnBrk="1" hangingPunct="1"/>
            <a:r>
              <a:rPr lang="en-CA" dirty="0"/>
              <a:t>There</a:t>
            </a:r>
            <a:r>
              <a:rPr lang="en-CA" baseline="0" dirty="0"/>
              <a:t> is a misnomer that their is less % of O2 at higher altitudes, but in fact, there is just less air.  </a:t>
            </a:r>
            <a:endParaRPr lang="en-CA" dirty="0"/>
          </a:p>
        </p:txBody>
      </p:sp>
    </p:spTree>
    <p:extLst>
      <p:ext uri="{BB962C8B-B14F-4D97-AF65-F5344CB8AC3E}">
        <p14:creationId xmlns:p14="http://schemas.microsoft.com/office/powerpoint/2010/main" val="62829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a:noFill/>
          <a:ln w="9525"/>
        </p:spPr>
        <p:txBody>
          <a:bodyPr/>
          <a:lstStyle/>
          <a:p>
            <a:pPr eaLnBrk="1" hangingPunct="1"/>
            <a:r>
              <a:rPr lang="en-CA" dirty="0"/>
              <a:t>Oxygen</a:t>
            </a:r>
            <a:r>
              <a:rPr lang="en-CA" baseline="0" dirty="0"/>
              <a:t> deficiencies happen in many places&gt;&gt;Cellars, frac tanks</a:t>
            </a:r>
            <a:endParaRPr lang="en-CA" dirty="0"/>
          </a:p>
        </p:txBody>
      </p:sp>
    </p:spTree>
    <p:extLst>
      <p:ext uri="{BB962C8B-B14F-4D97-AF65-F5344CB8AC3E}">
        <p14:creationId xmlns:p14="http://schemas.microsoft.com/office/powerpoint/2010/main" val="341454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a:noFill/>
          <a:ln w="9525"/>
        </p:spPr>
        <p:txBody>
          <a:bodyPr/>
          <a:lstStyle/>
          <a:p>
            <a:pPr eaLnBrk="1" hangingPunct="1"/>
            <a:r>
              <a:rPr lang="en-CA" dirty="0"/>
              <a:t>How?  Displacement-another gas comes in.</a:t>
            </a:r>
            <a:r>
              <a:rPr lang="en-CA" baseline="0" dirty="0"/>
              <a:t>  Microbial- bacteria consumes it.  Rust causes oxidation.</a:t>
            </a:r>
            <a:endParaRPr lang="en-CA" dirty="0"/>
          </a:p>
        </p:txBody>
      </p:sp>
    </p:spTree>
    <p:extLst>
      <p:ext uri="{BB962C8B-B14F-4D97-AF65-F5344CB8AC3E}">
        <p14:creationId xmlns:p14="http://schemas.microsoft.com/office/powerpoint/2010/main" val="491625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5.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58.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67.emf"/><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70.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72.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74.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5.emf"/><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77.emf"/><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3.emf"/><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85.emf"/><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87.emf"/><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88.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89.emf"/><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1.emf"/><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93.emf"/><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95.emf"/><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9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00.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02.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0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04.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05.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0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07.emf"/><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08.emf"/><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09.emf"/><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10.emf"/><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11.emf"/><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12.emf"/><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13.emf"/><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14.emf"/><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15.emf"/><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1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17.emf"/><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18.emf"/><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19.emf"/><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20.emf"/><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21.emf"/><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22.emf"/><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23.emf"/><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4.emf"/><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5.emf"/><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2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27.emf"/><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28.emf"/><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31.emf"/><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33.emf"/><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34.emf"/><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35.emf"/><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3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37.emf"/><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38.emf"/><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descr="HLS-Graphic-lowres-v2-2"/>
          <p:cNvPicPr>
            <a:picLocks noChangeAspect="1" noChangeArrowheads="1"/>
          </p:cNvPicPr>
          <p:nvPr userDrawn="1"/>
        </p:nvPicPr>
        <p:blipFill>
          <a:blip r:embed="rId2" cstate="screen"/>
          <a:srcRect/>
          <a:stretch>
            <a:fillRect/>
          </a:stretch>
        </p:blipFill>
        <p:spPr bwMode="auto">
          <a:xfrm>
            <a:off x="0" y="0"/>
            <a:ext cx="9140825" cy="5239512"/>
          </a:xfrm>
          <a:prstGeom prst="rect">
            <a:avLst/>
          </a:prstGeom>
          <a:noFill/>
          <a:ln w="9525">
            <a:noFill/>
            <a:miter lim="800000"/>
            <a:headEnd/>
            <a:tailEnd/>
          </a:ln>
        </p:spPr>
      </p:pic>
      <p:grpSp>
        <p:nvGrpSpPr>
          <p:cNvPr id="4" name="Group 17"/>
          <p:cNvGrpSpPr>
            <a:grpSpLocks/>
          </p:cNvGrpSpPr>
          <p:nvPr userDrawn="1"/>
        </p:nvGrpSpPr>
        <p:grpSpPr bwMode="auto">
          <a:xfrm>
            <a:off x="1588" y="4803775"/>
            <a:ext cx="9140825" cy="2054225"/>
            <a:chOff x="1" y="3026"/>
            <a:chExt cx="5758" cy="1294"/>
          </a:xfrm>
        </p:grpSpPr>
        <p:sp>
          <p:nvSpPr>
            <p:cNvPr id="5" name="Freeform 11"/>
            <p:cNvSpPr>
              <a:spLocks/>
            </p:cNvSpPr>
            <p:nvPr userDrawn="1"/>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pPr>
                <a:defRPr/>
              </a:pPr>
              <a:endParaRPr lang="en-US" dirty="0">
                <a:latin typeface="Arial" charset="0"/>
              </a:endParaRPr>
            </a:p>
          </p:txBody>
        </p:sp>
        <p:sp>
          <p:nvSpPr>
            <p:cNvPr id="6" name="Rectangle 15"/>
            <p:cNvSpPr>
              <a:spLocks noChangeArrowheads="1"/>
            </p:cNvSpPr>
            <p:nvPr userDrawn="1"/>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pPr>
                <a:defRPr/>
              </a:pPr>
              <a:endParaRPr lang="en-US" dirty="0">
                <a:latin typeface="Arial" charset="0"/>
              </a:endParaRPr>
            </a:p>
          </p:txBody>
        </p:sp>
      </p:grpSp>
      <p:pic>
        <p:nvPicPr>
          <p:cNvPr id="7" name="Picture 14"/>
          <p:cNvPicPr>
            <a:picLocks noChangeArrowheads="1"/>
          </p:cNvPicPr>
          <p:nvPr userDrawn="1"/>
        </p:nvPicPr>
        <p:blipFill>
          <a:blip r:embed="rId3" cstate="screen"/>
          <a:srcRect/>
          <a:stretch>
            <a:fillRect/>
          </a:stretch>
        </p:blipFill>
        <p:spPr bwMode="auto">
          <a:xfrm>
            <a:off x="6394450" y="5903913"/>
            <a:ext cx="1835150" cy="339725"/>
          </a:xfrm>
          <a:prstGeom prst="rect">
            <a:avLst/>
          </a:prstGeom>
          <a:noFill/>
          <a:ln w="12699">
            <a:noFill/>
            <a:miter lim="800000"/>
            <a:headEnd/>
            <a:tailEnd/>
          </a:ln>
        </p:spPr>
      </p:pic>
      <p:sp>
        <p:nvSpPr>
          <p:cNvPr id="10244" name="Rectangle 4"/>
          <p:cNvSpPr>
            <a:spLocks noGrp="1" noChangeArrowheads="1"/>
          </p:cNvSpPr>
          <p:nvPr>
            <p:ph type="subTitle" idx="1"/>
          </p:nvPr>
        </p:nvSpPr>
        <p:spPr>
          <a:xfrm>
            <a:off x="1271016" y="5225143"/>
            <a:ext cx="6400800" cy="1117682"/>
          </a:xfrm>
        </p:spPr>
        <p:txBody>
          <a:bodyPr/>
          <a:lstStyle>
            <a:lvl1pPr marL="0" indent="0" algn="ctr">
              <a:buFontTx/>
              <a:buNone/>
              <a:defRPr sz="2800">
                <a:solidFill>
                  <a:srgbClr val="0053A5"/>
                </a:solidFill>
              </a:defRPr>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215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2461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57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8590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3949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1655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7547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632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2964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04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106363"/>
            <a:ext cx="1998663"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3563" y="106363"/>
            <a:ext cx="584676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6939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415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7419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9213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2176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6335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2044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067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a:lstStyle/>
          <a:p>
            <a:r>
              <a:rPr lang="en-US"/>
              <a:t>Click to edit Master title style</a:t>
            </a:r>
          </a:p>
        </p:txBody>
      </p:sp>
      <p:sp>
        <p:nvSpPr>
          <p:cNvPr id="3" name="Text Placeholder 2"/>
          <p:cNvSpPr>
            <a:spLocks noGrp="1"/>
          </p:cNvSpPr>
          <p:nvPr>
            <p:ph type="body" sz="half" idx="1"/>
          </p:nvPr>
        </p:nvSpPr>
        <p:spPr>
          <a:xfrm>
            <a:off x="393700" y="1092200"/>
            <a:ext cx="8229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700" y="3378200"/>
            <a:ext cx="8229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99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3563" y="106363"/>
            <a:ext cx="7997825" cy="468312"/>
          </a:xfrm>
        </p:spPr>
        <p:txBody>
          <a:bodyPr/>
          <a:lstStyle/>
          <a:p>
            <a:r>
              <a:rPr lang="en-US"/>
              <a:t>Click to edit Master title style</a:t>
            </a:r>
          </a:p>
        </p:txBody>
      </p:sp>
      <p:sp>
        <p:nvSpPr>
          <p:cNvPr id="3" name="Text Placeholder 2"/>
          <p:cNvSpPr>
            <a:spLocks noGrp="1"/>
          </p:cNvSpPr>
          <p:nvPr>
            <p:ph type="body" sz="half" idx="1"/>
          </p:nvPr>
        </p:nvSpPr>
        <p:spPr>
          <a:xfrm>
            <a:off x="563563" y="992188"/>
            <a:ext cx="3922712"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38675" y="992188"/>
            <a:ext cx="3922713" cy="5032375"/>
          </a:xfrm>
        </p:spPr>
        <p:txBody>
          <a:bodyPr/>
          <a:lstStyle/>
          <a:p>
            <a:pPr lvl="0"/>
            <a:r>
              <a:rPr lang="en-US" noProof="0" dirty="0"/>
              <a:t>Click icon to add chart</a:t>
            </a:r>
          </a:p>
        </p:txBody>
      </p:sp>
    </p:spTree>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0957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9051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1751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0217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8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5746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79858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547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8789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a:lstStyle/>
          <a:p>
            <a:r>
              <a:rPr lang="en-US"/>
              <a:t>Click to edit Master title style</a:t>
            </a:r>
          </a:p>
        </p:txBody>
      </p:sp>
      <p:sp>
        <p:nvSpPr>
          <p:cNvPr id="3" name="Content Placeholder 2"/>
          <p:cNvSpPr>
            <a:spLocks noGrp="1"/>
          </p:cNvSpPr>
          <p:nvPr>
            <p:ph sz="half" idx="1"/>
          </p:nvPr>
        </p:nvSpPr>
        <p:spPr>
          <a:xfrm>
            <a:off x="393700" y="10922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84700" y="10922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2158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96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63563" y="106363"/>
            <a:ext cx="7997825" cy="468312"/>
          </a:xfrm>
        </p:spPr>
        <p:txBody>
          <a:bodyPr/>
          <a:lstStyle/>
          <a:p>
            <a:r>
              <a:rPr lang="en-US"/>
              <a:t>Click to edit Master title style</a:t>
            </a:r>
          </a:p>
        </p:txBody>
      </p:sp>
      <p:sp>
        <p:nvSpPr>
          <p:cNvPr id="3" name="Content Placeholder 2"/>
          <p:cNvSpPr>
            <a:spLocks noGrp="1"/>
          </p:cNvSpPr>
          <p:nvPr>
            <p:ph sz="quarter" idx="1"/>
          </p:nvPr>
        </p:nvSpPr>
        <p:spPr>
          <a:xfrm>
            <a:off x="563563" y="992188"/>
            <a:ext cx="3922712" cy="243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8675" y="992188"/>
            <a:ext cx="3922713" cy="243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3563" y="3584575"/>
            <a:ext cx="3922712" cy="243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38675" y="3584575"/>
            <a:ext cx="3922713" cy="243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6075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3488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0688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9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1496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9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2613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9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3622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9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8469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9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943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9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930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9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32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3" name="Picture 1"/>
          <p:cNvPicPr>
            <a:picLocks noChangeArrowheads="1"/>
          </p:cNvPicPr>
          <p:nvPr userDrawn="1"/>
        </p:nvPicPr>
        <p:blipFill>
          <a:blip r:embed="rId2" cstate="screen"/>
          <a:srcRect/>
          <a:stretch>
            <a:fillRect/>
          </a:stretch>
        </p:blipFill>
        <p:spPr bwMode="auto">
          <a:xfrm>
            <a:off x="0" y="-15875"/>
            <a:ext cx="9153525" cy="6953250"/>
          </a:xfrm>
          <a:prstGeom prst="rect">
            <a:avLst/>
          </a:prstGeom>
          <a:noFill/>
          <a:ln w="9525">
            <a:noFill/>
            <a:miter lim="800000"/>
            <a:headEnd/>
            <a:tailEnd/>
          </a:ln>
        </p:spPr>
      </p:pic>
      <p:sp>
        <p:nvSpPr>
          <p:cNvPr id="5" name="Title 1"/>
          <p:cNvSpPr>
            <a:spLocks noGrp="1"/>
          </p:cNvSpPr>
          <p:nvPr>
            <p:ph type="title"/>
          </p:nvPr>
        </p:nvSpPr>
        <p:spPr>
          <a:xfrm>
            <a:off x="457200" y="206375"/>
            <a:ext cx="8229600" cy="914400"/>
          </a:xfrm>
          <a:prstGeom prst="rect">
            <a:avLst/>
          </a:prstGeom>
        </p:spPr>
        <p:txBody>
          <a:bodyPr/>
          <a:lstStyle>
            <a:lvl1pPr>
              <a:defRPr sz="2800" b="1">
                <a:solidFill>
                  <a:srgbClr val="000000"/>
                </a:solidFill>
              </a:defRPr>
            </a:lvl1pPr>
          </a:lstStyle>
          <a:p>
            <a:r>
              <a:rPr lang="en-US"/>
              <a:t>Click to edit Master title style</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9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9077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0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0005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0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578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0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1209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0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8270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0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04122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0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666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0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7958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0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6543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0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71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7B1DB6-A9AF-4CB6-B494-F86A0564C0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30102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0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28474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1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4510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1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1184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1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9900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1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1008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1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7345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1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563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1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1966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1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0166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1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36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04F8D0-10D5-40C9-AAB3-77B4247AEB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85021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1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3691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2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6241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2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2966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2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4699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2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8625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2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258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2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7791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2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12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2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4797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2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49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A3EE63-CB38-4902-9600-2A1DBB3CAF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56584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2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6310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3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3104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3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56036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3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79066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3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574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3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0061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3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311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3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0540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3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7492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3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57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EF7101-636B-4E01-84D0-E2CF56E16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25809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3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9939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4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3680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4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1547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4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5959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4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981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4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090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4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7931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4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6948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4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7417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4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385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20031E-4884-49CE-A93C-D19A4BE566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16255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5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292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5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5887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5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6718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5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74782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5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9936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5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1380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5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7531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5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9253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5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4799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5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45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2F7869-DEE0-49D1-8AE8-61816819DC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93837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6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9344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6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7648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6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17476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6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5576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6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5941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6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993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6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5260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6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2098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6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5205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6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440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CBBB07-6000-4D98-B3BC-8DFD35A3C7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79504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7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5262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7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8647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7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1565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7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3366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7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3867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7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2666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7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9173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7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7952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7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65922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7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565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188D71-1F5E-4B6D-9248-1367EC7934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54621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8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4791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8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1216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8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1407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8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87349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8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5282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8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865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8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93448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8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705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8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513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8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901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D29447-FCDC-45B9-894F-8C0534061D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18442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9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2643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9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3587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9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89283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9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7746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9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6049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9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023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9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6483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9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4107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9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20964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9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935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44F279-0819-473D-AB01-B543A87AEB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113297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0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925753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0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835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0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2736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0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25186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0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318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0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0623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0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9028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0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6283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0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743073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0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307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F31146-ED0D-43BD-B49F-775A5F3D8F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158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1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2059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21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7209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21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88871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1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13348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21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21576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1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544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21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44005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1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6591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1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1795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1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223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1" descr="LOBcollage_HORIZ_100dpi"/>
          <p:cNvPicPr>
            <a:picLocks noChangeAspect="1" noChangeArrowheads="1"/>
          </p:cNvPicPr>
          <p:nvPr userDrawn="1"/>
        </p:nvPicPr>
        <p:blipFill>
          <a:blip r:embed="rId2" cstate="print"/>
          <a:srcRect/>
          <a:stretch>
            <a:fillRect/>
          </a:stretch>
        </p:blipFill>
        <p:spPr bwMode="auto">
          <a:xfrm>
            <a:off x="0" y="0"/>
            <a:ext cx="9144000" cy="4262438"/>
          </a:xfrm>
          <a:prstGeom prst="rect">
            <a:avLst/>
          </a:prstGeom>
          <a:noFill/>
          <a:ln w="9525">
            <a:noFill/>
            <a:miter lim="800000"/>
            <a:headEnd/>
            <a:tailEnd/>
          </a:ln>
        </p:spPr>
      </p:pic>
      <p:sp>
        <p:nvSpPr>
          <p:cNvPr id="4" name="Freeform 3"/>
          <p:cNvSpPr>
            <a:spLocks/>
          </p:cNvSpPr>
          <p:nvPr userDrawn="1"/>
        </p:nvSpPr>
        <p:spPr bwMode="grayWhite">
          <a:xfrm>
            <a:off x="3175" y="3798888"/>
            <a:ext cx="9140825" cy="46355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a:spcBef>
                <a:spcPct val="50000"/>
              </a:spcBef>
              <a:defRPr/>
            </a:pPr>
            <a:endParaRPr lang="en-US" sz="1200" dirty="0">
              <a:solidFill>
                <a:srgbClr val="000000"/>
              </a:solidFill>
              <a:latin typeface="Arial" charset="0"/>
            </a:endParaRPr>
          </a:p>
        </p:txBody>
      </p:sp>
      <p:pic>
        <p:nvPicPr>
          <p:cNvPr id="5" name="Picture 5"/>
          <p:cNvPicPr>
            <a:picLocks noChangeArrowheads="1"/>
          </p:cNvPicPr>
          <p:nvPr/>
        </p:nvPicPr>
        <p:blipFill>
          <a:blip r:embed="rId3" cstate="print"/>
          <a:srcRect/>
          <a:stretch>
            <a:fillRect/>
          </a:stretch>
        </p:blipFill>
        <p:spPr bwMode="auto">
          <a:xfrm>
            <a:off x="6824663" y="6170613"/>
            <a:ext cx="1547812" cy="292100"/>
          </a:xfrm>
          <a:prstGeom prst="rect">
            <a:avLst/>
          </a:prstGeom>
          <a:noFill/>
          <a:ln w="9525">
            <a:noFill/>
            <a:miter lim="800000"/>
            <a:headEnd/>
            <a:tailEnd/>
          </a:ln>
        </p:spPr>
      </p:pic>
      <p:sp>
        <p:nvSpPr>
          <p:cNvPr id="6" name="Text Box 6"/>
          <p:cNvSpPr txBox="1">
            <a:spLocks noChangeArrowheads="1"/>
          </p:cNvSpPr>
          <p:nvPr userDrawn="1"/>
        </p:nvSpPr>
        <p:spPr bwMode="auto">
          <a:xfrm>
            <a:off x="6511925" y="204788"/>
            <a:ext cx="2439988" cy="427037"/>
          </a:xfrm>
          <a:prstGeom prst="rect">
            <a:avLst/>
          </a:prstGeom>
          <a:noFill/>
          <a:ln w="9525">
            <a:noFill/>
            <a:miter lim="800000"/>
            <a:headEnd/>
            <a:tailEnd/>
          </a:ln>
          <a:effectLst/>
        </p:spPr>
        <p:txBody>
          <a:bodyPr lIns="0" tIns="0" rIns="0" bIns="0">
            <a:spAutoFit/>
          </a:bodyPr>
          <a:lstStyle/>
          <a:p>
            <a:pPr>
              <a:spcBef>
                <a:spcPct val="50000"/>
              </a:spcBef>
              <a:defRPr/>
            </a:pPr>
            <a:r>
              <a:rPr lang="en-US" sz="2800" i="1" dirty="0">
                <a:solidFill>
                  <a:srgbClr val="FFFFFF"/>
                </a:solidFill>
                <a:latin typeface="Arial" charset="0"/>
              </a:rPr>
              <a:t>HA University</a:t>
            </a:r>
          </a:p>
        </p:txBody>
      </p:sp>
      <p:pic>
        <p:nvPicPr>
          <p:cNvPr id="7" name="Picture 7" descr="BW Logo"/>
          <p:cNvPicPr>
            <a:picLocks noChangeAspect="1" noChangeArrowheads="1"/>
          </p:cNvPicPr>
          <p:nvPr userDrawn="1"/>
        </p:nvPicPr>
        <p:blipFill>
          <a:blip r:embed="rId4" cstate="print"/>
          <a:srcRect/>
          <a:stretch>
            <a:fillRect/>
          </a:stretch>
        </p:blipFill>
        <p:spPr bwMode="auto">
          <a:xfrm>
            <a:off x="6823075" y="5302250"/>
            <a:ext cx="1544638" cy="657225"/>
          </a:xfrm>
          <a:prstGeom prst="rect">
            <a:avLst/>
          </a:prstGeom>
          <a:noFill/>
          <a:ln w="9525">
            <a:noFill/>
            <a:miter lim="800000"/>
            <a:headEnd/>
            <a:tailEnd/>
          </a:ln>
        </p:spPr>
      </p:pic>
      <p:sp>
        <p:nvSpPr>
          <p:cNvPr id="8" name="Rectangle 8"/>
          <p:cNvSpPr>
            <a:spLocks noChangeArrowheads="1"/>
          </p:cNvSpPr>
          <p:nvPr userDrawn="1"/>
        </p:nvSpPr>
        <p:spPr bwMode="auto">
          <a:xfrm>
            <a:off x="0" y="4254500"/>
            <a:ext cx="9132888" cy="293688"/>
          </a:xfrm>
          <a:prstGeom prst="rect">
            <a:avLst/>
          </a:prstGeom>
          <a:solidFill>
            <a:schemeClr val="bg1"/>
          </a:solidFill>
          <a:ln w="12700" algn="ctr">
            <a:noFill/>
            <a:miter lim="800000"/>
            <a:headEnd/>
            <a:tailEnd/>
          </a:ln>
          <a:effectLst/>
        </p:spPr>
        <p:txBody>
          <a:bodyPr anchor="ctr">
            <a:spAutoFit/>
          </a:bodyPr>
          <a:lstStyle/>
          <a:p>
            <a:pPr>
              <a:spcBef>
                <a:spcPct val="50000"/>
              </a:spcBef>
              <a:defRPr/>
            </a:pPr>
            <a:endParaRPr lang="en-US" sz="1200" dirty="0">
              <a:solidFill>
                <a:srgbClr val="000000"/>
              </a:solidFill>
              <a:latin typeface="Arial" charset="0"/>
            </a:endParaRPr>
          </a:p>
        </p:txBody>
      </p:sp>
      <p:sp>
        <p:nvSpPr>
          <p:cNvPr id="1413124" name="Rectangle 4"/>
          <p:cNvSpPr>
            <a:spLocks noGrp="1" noChangeArrowheads="1"/>
          </p:cNvSpPr>
          <p:nvPr>
            <p:ph type="ctrTitle"/>
          </p:nvPr>
        </p:nvSpPr>
        <p:spPr>
          <a:xfrm>
            <a:off x="458788" y="4821238"/>
            <a:ext cx="5611812" cy="1143000"/>
          </a:xfrm>
          <a:ln w="9525"/>
        </p:spPr>
        <p:txBody>
          <a:bodyPr lIns="91440" tIns="45720" rIns="91440" bIns="45720" anchor="ct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64314866"/>
      </p:ext>
    </p:extLst>
  </p:cSld>
  <p:clrMapOvr>
    <a:masterClrMapping/>
  </p:clrMapOvr>
  <p:transition>
    <p:wipe dir="d"/>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2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0076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2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16987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2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8586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2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89901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2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29942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2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25193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2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0088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2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0639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2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30390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2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83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041434"/>
      </p:ext>
    </p:extLst>
  </p:cSld>
  <p:clrMapOvr>
    <a:masterClrMapping/>
  </p:clrMapOvr>
  <p:transition>
    <p:wipe dir="d"/>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3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90504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Honeywell Two Column Template">
    <p:spTree>
      <p:nvGrpSpPr>
        <p:cNvPr id="1" name=""/>
        <p:cNvGrpSpPr/>
        <p:nvPr/>
      </p:nvGrpSpPr>
      <p:grpSpPr>
        <a:xfrm>
          <a:off x="0" y="0"/>
          <a:ext cx="0" cy="0"/>
          <a:chOff x="0" y="0"/>
          <a:chExt cx="0" cy="0"/>
        </a:xfrm>
      </p:grpSpPr>
      <p:pic>
        <p:nvPicPr>
          <p:cNvPr id="5" name="Picture 19"/>
          <p:cNvPicPr>
            <a:picLocks noChangeArrowheads="1"/>
          </p:cNvPicPr>
          <p:nvPr userDrawn="1"/>
        </p:nvPicPr>
        <p:blipFill>
          <a:blip r:embed="rId2" cstate="print"/>
          <a:srcRect/>
          <a:stretch>
            <a:fillRect/>
          </a:stretch>
        </p:blipFill>
        <p:spPr bwMode="auto">
          <a:xfrm>
            <a:off x="7912100" y="533400"/>
            <a:ext cx="942975" cy="177800"/>
          </a:xfrm>
          <a:prstGeom prst="rect">
            <a:avLst/>
          </a:prstGeom>
          <a:noFill/>
          <a:ln w="9525">
            <a:noFill/>
            <a:miter lim="800000"/>
            <a:headEnd/>
            <a:tailEnd/>
          </a:ln>
        </p:spPr>
      </p:pic>
      <p:sp>
        <p:nvSpPr>
          <p:cNvPr id="6" name="Line 22"/>
          <p:cNvSpPr>
            <a:spLocks noChangeShapeType="1"/>
          </p:cNvSpPr>
          <p:nvPr userDrawn="1"/>
        </p:nvSpPr>
        <p:spPr bwMode="auto">
          <a:xfrm>
            <a:off x="280988" y="738188"/>
            <a:ext cx="8574087" cy="0"/>
          </a:xfrm>
          <a:prstGeom prst="line">
            <a:avLst/>
          </a:prstGeom>
          <a:noFill/>
          <a:ln w="12700">
            <a:solidFill>
              <a:srgbClr val="DC241F"/>
            </a:solidFill>
            <a:round/>
            <a:headEnd/>
            <a:tailEnd/>
          </a:ln>
          <a:effectLst/>
        </p:spPr>
        <p:txBody>
          <a:bodyPr wrap="none" lIns="90488" tIns="44450" rIns="90488" bIns="44450"/>
          <a:lstStyle/>
          <a:p>
            <a:pPr fontAlgn="auto">
              <a:spcBef>
                <a:spcPts val="0"/>
              </a:spcBef>
              <a:spcAft>
                <a:spcPts val="0"/>
              </a:spcAft>
              <a:defRPr/>
            </a:pPr>
            <a:endParaRPr lang="en-US" sz="1200" dirty="0">
              <a:solidFill>
                <a:srgbClr val="000000"/>
              </a:solidFill>
              <a:latin typeface="Arial"/>
            </a:endParaRPr>
          </a:p>
        </p:txBody>
      </p:sp>
      <p:sp>
        <p:nvSpPr>
          <p:cNvPr id="7" name="Rectangle 16"/>
          <p:cNvSpPr>
            <a:spLocks noChangeArrowheads="1"/>
          </p:cNvSpPr>
          <p:nvPr userDrawn="1"/>
        </p:nvSpPr>
        <p:spPr bwMode="auto">
          <a:xfrm>
            <a:off x="49213" y="6584950"/>
            <a:ext cx="336550" cy="225425"/>
          </a:xfrm>
          <a:prstGeom prst="rect">
            <a:avLst/>
          </a:prstGeom>
          <a:noFill/>
          <a:ln w="12700">
            <a:noFill/>
            <a:miter lim="800000"/>
            <a:headEnd/>
            <a:tailEnd/>
          </a:ln>
          <a:effectLst/>
        </p:spPr>
        <p:txBody>
          <a:bodyPr wrap="none" lIns="90488" tIns="44450" rIns="90488" bIns="44450">
            <a:spAutoFit/>
          </a:bodyPr>
          <a:lstStyle/>
          <a:p>
            <a:pPr fontAlgn="auto">
              <a:lnSpc>
                <a:spcPct val="90000"/>
              </a:lnSpc>
              <a:spcBef>
                <a:spcPts val="0"/>
              </a:spcBef>
              <a:spcAft>
                <a:spcPts val="0"/>
              </a:spcAft>
              <a:defRPr/>
            </a:pPr>
            <a:fld id="{A8652444-296A-45BF-A38D-C18CD40C3780}" type="slidenum">
              <a:rPr lang="en-US" sz="1000" i="1">
                <a:solidFill>
                  <a:srgbClr val="000000"/>
                </a:solidFill>
                <a:latin typeface="Arial" charset="0"/>
                <a:cs typeface="Arial" pitchFamily="34" charset="0"/>
              </a:rPr>
              <a:pPr fontAlgn="auto">
                <a:lnSpc>
                  <a:spcPct val="90000"/>
                </a:lnSpc>
                <a:spcBef>
                  <a:spcPts val="0"/>
                </a:spcBef>
                <a:spcAft>
                  <a:spcPts val="0"/>
                </a:spcAft>
                <a:defRPr/>
              </a:pPr>
              <a:t>‹#›</a:t>
            </a:fld>
            <a:endParaRPr lang="en-US" sz="1000" i="1" dirty="0">
              <a:solidFill>
                <a:srgbClr val="000000"/>
              </a:solidFill>
              <a:latin typeface="Arial" charset="0"/>
              <a:cs typeface="Arial" pitchFamily="34" charset="0"/>
            </a:endParaRPr>
          </a:p>
        </p:txBody>
      </p:sp>
      <p:sp>
        <p:nvSpPr>
          <p:cNvPr id="14" name="Content Placeholder 2"/>
          <p:cNvSpPr>
            <a:spLocks noGrp="1"/>
          </p:cNvSpPr>
          <p:nvPr>
            <p:ph sz="half" idx="10"/>
          </p:nvPr>
        </p:nvSpPr>
        <p:spPr>
          <a:xfrm>
            <a:off x="4657725" y="1066800"/>
            <a:ext cx="4038600" cy="4525963"/>
          </a:xfrm>
          <a:prstGeom prst="rect">
            <a:avLst/>
          </a:prstGeom>
        </p:spPr>
        <p:txBody>
          <a:bodyPr/>
          <a:lstStyle>
            <a:lvl1pPr marL="114300" indent="-114300">
              <a:buClr>
                <a:schemeClr val="bg2"/>
              </a:buClr>
              <a:buFont typeface="Arial" pitchFamily="34" charset="0"/>
              <a:buChar char="•"/>
              <a:defRPr sz="1800" b="1">
                <a:latin typeface="Arial" pitchFamily="34" charset="0"/>
                <a:cs typeface="Arial" pitchFamily="34" charset="0"/>
              </a:defRPr>
            </a:lvl1pPr>
            <a:lvl2pPr marL="342900" indent="-114300">
              <a:buClr>
                <a:schemeClr val="tx2"/>
              </a:buClr>
              <a:buFont typeface="Arial" pitchFamily="34" charset="0"/>
              <a:buChar char="-"/>
              <a:defRPr sz="1600" b="1">
                <a:latin typeface="Arial" pitchFamily="34" charset="0"/>
                <a:cs typeface="Arial" pitchFamily="34" charset="0"/>
              </a:defRPr>
            </a:lvl2pPr>
            <a:lvl3pPr marL="571500" indent="-114300">
              <a:defRPr sz="1400">
                <a:latin typeface="Arial" pitchFamily="34" charset="0"/>
                <a:cs typeface="Arial" pitchFamily="34" charset="0"/>
              </a:defRPr>
            </a:lvl3pPr>
            <a:lvl4pPr marL="742950" indent="-114300">
              <a:buFont typeface="Arial" pitchFamily="34" charset="0"/>
              <a:buChar char="•"/>
              <a:defRPr sz="12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Content Placeholder 2"/>
          <p:cNvSpPr>
            <a:spLocks noGrp="1"/>
          </p:cNvSpPr>
          <p:nvPr>
            <p:ph sz="half" idx="1"/>
          </p:nvPr>
        </p:nvSpPr>
        <p:spPr>
          <a:xfrm>
            <a:off x="457200" y="1066800"/>
            <a:ext cx="4038600" cy="4525963"/>
          </a:xfrm>
          <a:prstGeom prst="rect">
            <a:avLst/>
          </a:prstGeom>
        </p:spPr>
        <p:txBody>
          <a:bodyPr/>
          <a:lstStyle>
            <a:lvl1pPr marL="114300" indent="-114300">
              <a:buClr>
                <a:schemeClr val="bg2"/>
              </a:buClr>
              <a:buFont typeface="Arial" pitchFamily="34" charset="0"/>
              <a:buChar char="•"/>
              <a:defRPr sz="1800" b="1">
                <a:latin typeface="Arial" pitchFamily="34" charset="0"/>
                <a:cs typeface="Arial" pitchFamily="34" charset="0"/>
              </a:defRPr>
            </a:lvl1pPr>
            <a:lvl2pPr marL="342900" indent="-114300">
              <a:buClr>
                <a:schemeClr val="tx2"/>
              </a:buClr>
              <a:buFont typeface="Arial" pitchFamily="34" charset="0"/>
              <a:buChar char="-"/>
              <a:defRPr sz="1600" b="1">
                <a:latin typeface="Arial" pitchFamily="34" charset="0"/>
                <a:cs typeface="Arial" pitchFamily="34" charset="0"/>
              </a:defRPr>
            </a:lvl2pPr>
            <a:lvl3pPr marL="571500" indent="-114300">
              <a:defRPr sz="1400">
                <a:latin typeface="Arial" pitchFamily="34" charset="0"/>
                <a:cs typeface="Arial" pitchFamily="34" charset="0"/>
              </a:defRPr>
            </a:lvl3pPr>
            <a:lvl4pPr marL="742950" indent="-114300">
              <a:buFont typeface="Arial" pitchFamily="34" charset="0"/>
              <a:buChar char="•"/>
              <a:defRPr sz="12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4"/>
          <p:cNvSpPr>
            <a:spLocks noGrp="1"/>
          </p:cNvSpPr>
          <p:nvPr>
            <p:ph type="body" sz="quarter" idx="14"/>
          </p:nvPr>
        </p:nvSpPr>
        <p:spPr>
          <a:xfrm>
            <a:off x="457200" y="152400"/>
            <a:ext cx="7772400" cy="609600"/>
          </a:xfrm>
          <a:prstGeom prst="rect">
            <a:avLst/>
          </a:prstGeom>
        </p:spPr>
        <p:txBody>
          <a:bodyPr/>
          <a:lstStyle>
            <a:lvl1pPr>
              <a:buNone/>
              <a:defRPr sz="2800" b="1"/>
            </a:lvl1pPr>
          </a:lstStyle>
          <a:p>
            <a:pPr lvl="0"/>
            <a:r>
              <a:rPr lang="en-US"/>
              <a:t>Click to edit Master text styles</a:t>
            </a:r>
          </a:p>
        </p:txBody>
      </p:sp>
    </p:spTree>
    <p:extLst>
      <p:ext uri="{BB962C8B-B14F-4D97-AF65-F5344CB8AC3E}">
        <p14:creationId xmlns:p14="http://schemas.microsoft.com/office/powerpoint/2010/main" val="389040422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1EFB2F-6BB6-4090-A029-853AC38F76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415643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91204D-7CE1-4590-B9BA-6622F47F13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62540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FFAD8A-D774-48E0-B538-90BBD65928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76543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5B548A-AC56-403E-89B0-C04D83EDE3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72843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ECF08E-0482-4C1E-AE44-4C1CCDF933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764090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04C9D2-08E7-450D-822F-5F34F8E37C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70496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BD8AF0-5FB7-4B99-82C5-A86B6AF52D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08322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B761A-4FC6-4FFF-9DE7-D58A473C5A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2256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4787596"/>
      </p:ext>
    </p:extLst>
  </p:cSld>
  <p:clrMapOvr>
    <a:masterClrMapping/>
  </p:clrMapOvr>
  <p:transition>
    <p:wipe dir="d"/>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71A1A9-C936-4978-81C9-92DBB39D39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478485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509F23-ED48-47A3-B853-64D854E4E6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150526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719F4C-C404-49E9-BA0A-F739190D7D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61855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0730A-F76B-4CBB-A6AC-85DD724B7A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91947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CB8A15-13AF-49A8-809D-3004631452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65269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6E91A3-974A-4BC3-B894-697528593D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837691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A3708D-5059-4EFD-A9AC-155A288B31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51214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A1F9DD-679C-4A89-ACDB-08CDA36C38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672032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345E3-EC5A-4280-A496-32C3235F72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440090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205A-86A2-48D6-B3B4-27B37ECCF8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5516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838200"/>
            <a:ext cx="4191000"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191000"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343261"/>
      </p:ext>
    </p:extLst>
  </p:cSld>
  <p:clrMapOvr>
    <a:masterClrMapping/>
  </p:clrMapOvr>
  <p:transition>
    <p:wipe dir="d"/>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37F385-1A14-4DA6-AE22-B635870DE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932773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9AA122-D9EE-4B11-8E4C-2DBF28C9E4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49870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5B9A4-0F0E-4997-AD4F-58E789646E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00687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E575C7-363B-4E6D-BB49-96FA66EC76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161803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B3D1D8-E390-4965-8578-9FAD823846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591681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69596-3E05-4EB0-BDD2-7200AB4388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455047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A37C6B-3BC2-49C0-B1F1-E74E184FF1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019443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96F13B-E89D-4AB4-A87A-97C6C99BDD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383369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FEFE28-6193-437B-BD22-D0934F6CF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60114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E97E2A-F8A7-4BA0-A97A-6222A0712E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100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471414"/>
      </p:ext>
    </p:extLst>
  </p:cSld>
  <p:clrMapOvr>
    <a:masterClrMapping/>
  </p:clrMapOvr>
  <p:transition>
    <p:wipe dir="d"/>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21905A-DAC2-44AD-AA02-6D4AAB7CE1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916047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DF7C1-1CDA-44B2-856F-CC9FF066A4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57640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D7B68-50D2-44DB-855B-E56E672393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58378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E62199-D895-4D1D-A662-AE0DC6CAE3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45023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65C96F-A211-4007-BBD3-9E44A7BF42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63405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F0A5A-49A2-4D8A-91B6-22F7361AB6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39166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5A43A4-1DC1-46E5-8622-6BF6BB0EF7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649513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8EA5D9-3796-41A5-AD10-8770A25B8E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529093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E8DFB-F033-4089-95EF-76EC6C7C37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087026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68E62F8-5EAF-4B83-92CF-FED87EA620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1812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9299985"/>
      </p:ext>
    </p:extLst>
  </p:cSld>
  <p:clrMapOvr>
    <a:masterClrMapping/>
  </p:clrMapOvr>
  <p:transition>
    <p:wipe dir="d"/>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23F0C5-37CD-422D-B007-CACD595A40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999539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F5022E-62E2-44C5-BCD0-8918B4606C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5019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DF499B-A7B4-4B9B-A073-FDF69E3CBE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68298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8097BC-5467-4E31-BF7E-90A07A518A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818786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2CD1D-A863-463A-8DEA-062023B0A8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34320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706AEF-4917-49A3-A427-40F4080CCC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527703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5BD32-4E4E-465F-AFE4-64C715918C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14692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C6D1-5DAD-4DDF-A515-F6311461EC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394588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B22994-E59D-44C9-ADA1-627F0C65C0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35507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91510-406C-457D-8F5E-985AF3CAE9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8717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073556"/>
      </p:ext>
    </p:extLst>
  </p:cSld>
  <p:clrMapOvr>
    <a:masterClrMapping/>
  </p:clrMapOvr>
  <p:transition>
    <p:wipe dir="d"/>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2B78C2-AEFE-4165-97A3-D735EC6E88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543124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939C89-633C-4FBF-B965-C94E3B2FD2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542823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578E2C-6D8B-4951-93BA-7766A93918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73701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45854-E517-4EBF-9471-B6F485813E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189091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0765C-3F65-4AC4-850E-AD042626A7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951420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C28DAC-410F-45BA-A9CB-4CD8DB6C26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80912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480648-F3FC-4C89-B4D2-B03820FDC9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5453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0146714"/>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6714615"/>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030914"/>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20663"/>
            <a:ext cx="2135187" cy="5649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6863" y="220663"/>
            <a:ext cx="6254750" cy="5649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298972"/>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863" y="220663"/>
            <a:ext cx="7997825" cy="468312"/>
          </a:xfrm>
        </p:spPr>
        <p:txBody>
          <a:bodyPr/>
          <a:lstStyle/>
          <a:p>
            <a:r>
              <a:rPr lang="en-US"/>
              <a:t>Click to edit Master title style</a:t>
            </a:r>
          </a:p>
        </p:txBody>
      </p:sp>
      <p:sp>
        <p:nvSpPr>
          <p:cNvPr id="3" name="Text Placeholder 2"/>
          <p:cNvSpPr>
            <a:spLocks noGrp="1"/>
          </p:cNvSpPr>
          <p:nvPr>
            <p:ph type="body" sz="half" idx="1"/>
          </p:nvPr>
        </p:nvSpPr>
        <p:spPr>
          <a:xfrm>
            <a:off x="304800" y="838200"/>
            <a:ext cx="419100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19100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445389"/>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6863" y="220663"/>
            <a:ext cx="7997825" cy="468312"/>
          </a:xfrm>
        </p:spPr>
        <p:txBody>
          <a:bodyPr/>
          <a:lstStyle/>
          <a:p>
            <a:r>
              <a:rPr lang="en-US"/>
              <a:t>Click to edit Master title style</a:t>
            </a:r>
          </a:p>
        </p:txBody>
      </p:sp>
      <p:sp>
        <p:nvSpPr>
          <p:cNvPr id="3" name="Table Placeholder 2"/>
          <p:cNvSpPr>
            <a:spLocks noGrp="1"/>
          </p:cNvSpPr>
          <p:nvPr>
            <p:ph type="tbl" idx="1"/>
          </p:nvPr>
        </p:nvSpPr>
        <p:spPr>
          <a:xfrm>
            <a:off x="304800" y="838200"/>
            <a:ext cx="8534400" cy="5032375"/>
          </a:xfrm>
        </p:spPr>
        <p:txBody>
          <a:bodyPr/>
          <a:lstStyle/>
          <a:p>
            <a:pPr lvl="0"/>
            <a:endParaRPr lang="en-US" noProof="0" dirty="0"/>
          </a:p>
        </p:txBody>
      </p:sp>
    </p:spTree>
    <p:extLst>
      <p:ext uri="{BB962C8B-B14F-4D97-AF65-F5344CB8AC3E}">
        <p14:creationId xmlns:p14="http://schemas.microsoft.com/office/powerpoint/2010/main" val="821237307"/>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879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3" y="992188"/>
            <a:ext cx="3922712"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992188"/>
            <a:ext cx="3922713"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924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464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42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814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93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048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699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187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044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5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284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287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495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905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683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128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1790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680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340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15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047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697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344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872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945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796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4155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2095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302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93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024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007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655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008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190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7618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487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2869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a:lstStyle/>
          <a:p>
            <a:r>
              <a:rPr lang="en-US"/>
              <a:t>Click to edit Master title style</a:t>
            </a:r>
          </a:p>
        </p:txBody>
      </p:sp>
      <p:sp>
        <p:nvSpPr>
          <p:cNvPr id="3" name="Text Placeholder 2"/>
          <p:cNvSpPr>
            <a:spLocks noGrp="1"/>
          </p:cNvSpPr>
          <p:nvPr>
            <p:ph type="body" sz="half" idx="1"/>
          </p:nvPr>
        </p:nvSpPr>
        <p:spPr>
          <a:xfrm>
            <a:off x="393700" y="10922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84700" y="1092200"/>
            <a:ext cx="4038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84700" y="3378200"/>
            <a:ext cx="4038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7283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a:lstStyle/>
          <a:p>
            <a:r>
              <a:rPr lang="en-US"/>
              <a:t>Click to edit Master title style</a:t>
            </a:r>
          </a:p>
        </p:txBody>
      </p:sp>
      <p:sp>
        <p:nvSpPr>
          <p:cNvPr id="3" name="Chart Placeholder 2"/>
          <p:cNvSpPr>
            <a:spLocks noGrp="1"/>
          </p:cNvSpPr>
          <p:nvPr>
            <p:ph type="chart" sz="half" idx="1"/>
          </p:nvPr>
        </p:nvSpPr>
        <p:spPr>
          <a:xfrm>
            <a:off x="393700" y="1092200"/>
            <a:ext cx="4038600" cy="4419600"/>
          </a:xfrm>
        </p:spPr>
        <p:txBody>
          <a:bodyPr/>
          <a:lstStyle/>
          <a:p>
            <a:pPr lvl="0"/>
            <a:endParaRPr lang="en-US" noProof="0" dirty="0"/>
          </a:p>
        </p:txBody>
      </p:sp>
      <p:sp>
        <p:nvSpPr>
          <p:cNvPr id="4" name="Text Placeholder 3"/>
          <p:cNvSpPr>
            <a:spLocks noGrp="1"/>
          </p:cNvSpPr>
          <p:nvPr>
            <p:ph type="body" sz="half" idx="2"/>
          </p:nvPr>
        </p:nvSpPr>
        <p:spPr>
          <a:xfrm>
            <a:off x="4584700" y="10922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491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626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5104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3333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59194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7278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0996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804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35047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76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36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8103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200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0843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616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8462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183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055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583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pic>
        <p:nvPicPr>
          <p:cNvPr id="4" name="Picture 7"/>
          <p:cNvPicPr>
            <a:picLocks noChangeArrowheads="1"/>
          </p:cNvPicPr>
          <p:nvPr userDrawn="1"/>
        </p:nvPicPr>
        <p:blipFill>
          <a:blip r:embed="rId2" cstate="print"/>
          <a:srcRect/>
          <a:stretch>
            <a:fillRect/>
          </a:stretch>
        </p:blipFill>
        <p:spPr bwMode="auto">
          <a:xfrm>
            <a:off x="7146925" y="190500"/>
            <a:ext cx="1844675" cy="3683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55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42.xml"/><Relationship Id="rId21" Type="http://schemas.openxmlformats.org/officeDocument/2006/relationships/slideLayout" Target="../slideLayouts/slideLayout46.xml"/><Relationship Id="rId42" Type="http://schemas.openxmlformats.org/officeDocument/2006/relationships/slideLayout" Target="../slideLayouts/slideLayout67.xml"/><Relationship Id="rId63" Type="http://schemas.openxmlformats.org/officeDocument/2006/relationships/slideLayout" Target="../slideLayouts/slideLayout88.xml"/><Relationship Id="rId84" Type="http://schemas.openxmlformats.org/officeDocument/2006/relationships/slideLayout" Target="../slideLayouts/slideLayout109.xml"/><Relationship Id="rId138" Type="http://schemas.openxmlformats.org/officeDocument/2006/relationships/slideLayout" Target="../slideLayouts/slideLayout163.xml"/><Relationship Id="rId159" Type="http://schemas.openxmlformats.org/officeDocument/2006/relationships/slideLayout" Target="../slideLayouts/slideLayout184.xml"/><Relationship Id="rId170" Type="http://schemas.openxmlformats.org/officeDocument/2006/relationships/slideLayout" Target="../slideLayouts/slideLayout195.xml"/><Relationship Id="rId191" Type="http://schemas.openxmlformats.org/officeDocument/2006/relationships/slideLayout" Target="../slideLayouts/slideLayout216.xml"/><Relationship Id="rId205" Type="http://schemas.openxmlformats.org/officeDocument/2006/relationships/slideLayout" Target="../slideLayouts/slideLayout230.xml"/><Relationship Id="rId226" Type="http://schemas.openxmlformats.org/officeDocument/2006/relationships/slideLayout" Target="../slideLayouts/slideLayout251.xml"/><Relationship Id="rId247" Type="http://schemas.openxmlformats.org/officeDocument/2006/relationships/theme" Target="../theme/theme3.xml"/><Relationship Id="rId107" Type="http://schemas.openxmlformats.org/officeDocument/2006/relationships/slideLayout" Target="../slideLayouts/slideLayout132.xml"/><Relationship Id="rId11" Type="http://schemas.openxmlformats.org/officeDocument/2006/relationships/slideLayout" Target="../slideLayouts/slideLayout36.xml"/><Relationship Id="rId32" Type="http://schemas.openxmlformats.org/officeDocument/2006/relationships/slideLayout" Target="../slideLayouts/slideLayout57.xml"/><Relationship Id="rId53" Type="http://schemas.openxmlformats.org/officeDocument/2006/relationships/slideLayout" Target="../slideLayouts/slideLayout78.xml"/><Relationship Id="rId74" Type="http://schemas.openxmlformats.org/officeDocument/2006/relationships/slideLayout" Target="../slideLayouts/slideLayout99.xml"/><Relationship Id="rId128" Type="http://schemas.openxmlformats.org/officeDocument/2006/relationships/slideLayout" Target="../slideLayouts/slideLayout153.xml"/><Relationship Id="rId149" Type="http://schemas.openxmlformats.org/officeDocument/2006/relationships/slideLayout" Target="../slideLayouts/slideLayout174.xml"/><Relationship Id="rId5" Type="http://schemas.openxmlformats.org/officeDocument/2006/relationships/slideLayout" Target="../slideLayouts/slideLayout30.xml"/><Relationship Id="rId95" Type="http://schemas.openxmlformats.org/officeDocument/2006/relationships/slideLayout" Target="../slideLayouts/slideLayout120.xml"/><Relationship Id="rId160" Type="http://schemas.openxmlformats.org/officeDocument/2006/relationships/slideLayout" Target="../slideLayouts/slideLayout185.xml"/><Relationship Id="rId181" Type="http://schemas.openxmlformats.org/officeDocument/2006/relationships/slideLayout" Target="../slideLayouts/slideLayout206.xml"/><Relationship Id="rId216" Type="http://schemas.openxmlformats.org/officeDocument/2006/relationships/slideLayout" Target="../slideLayouts/slideLayout241.xml"/><Relationship Id="rId237" Type="http://schemas.openxmlformats.org/officeDocument/2006/relationships/slideLayout" Target="../slideLayouts/slideLayout262.xml"/><Relationship Id="rId22" Type="http://schemas.openxmlformats.org/officeDocument/2006/relationships/slideLayout" Target="../slideLayouts/slideLayout47.xml"/><Relationship Id="rId43" Type="http://schemas.openxmlformats.org/officeDocument/2006/relationships/slideLayout" Target="../slideLayouts/slideLayout68.xml"/><Relationship Id="rId64" Type="http://schemas.openxmlformats.org/officeDocument/2006/relationships/slideLayout" Target="../slideLayouts/slideLayout89.xml"/><Relationship Id="rId118" Type="http://schemas.openxmlformats.org/officeDocument/2006/relationships/slideLayout" Target="../slideLayouts/slideLayout143.xml"/><Relationship Id="rId139" Type="http://schemas.openxmlformats.org/officeDocument/2006/relationships/slideLayout" Target="../slideLayouts/slideLayout164.xml"/><Relationship Id="rId85" Type="http://schemas.openxmlformats.org/officeDocument/2006/relationships/slideLayout" Target="../slideLayouts/slideLayout110.xml"/><Relationship Id="rId150" Type="http://schemas.openxmlformats.org/officeDocument/2006/relationships/slideLayout" Target="../slideLayouts/slideLayout175.xml"/><Relationship Id="rId171" Type="http://schemas.openxmlformats.org/officeDocument/2006/relationships/slideLayout" Target="../slideLayouts/slideLayout196.xml"/><Relationship Id="rId192" Type="http://schemas.openxmlformats.org/officeDocument/2006/relationships/slideLayout" Target="../slideLayouts/slideLayout217.xml"/><Relationship Id="rId206" Type="http://schemas.openxmlformats.org/officeDocument/2006/relationships/slideLayout" Target="../slideLayouts/slideLayout231.xml"/><Relationship Id="rId227" Type="http://schemas.openxmlformats.org/officeDocument/2006/relationships/slideLayout" Target="../slideLayouts/slideLayout252.xml"/><Relationship Id="rId248" Type="http://schemas.openxmlformats.org/officeDocument/2006/relationships/image" Target="../media/image6.emf"/><Relationship Id="rId12" Type="http://schemas.openxmlformats.org/officeDocument/2006/relationships/slideLayout" Target="../slideLayouts/slideLayout37.xml"/><Relationship Id="rId33" Type="http://schemas.openxmlformats.org/officeDocument/2006/relationships/slideLayout" Target="../slideLayouts/slideLayout58.xml"/><Relationship Id="rId108" Type="http://schemas.openxmlformats.org/officeDocument/2006/relationships/slideLayout" Target="../slideLayouts/slideLayout133.xml"/><Relationship Id="rId129" Type="http://schemas.openxmlformats.org/officeDocument/2006/relationships/slideLayout" Target="../slideLayouts/slideLayout154.xml"/><Relationship Id="rId54" Type="http://schemas.openxmlformats.org/officeDocument/2006/relationships/slideLayout" Target="../slideLayouts/slideLayout79.xml"/><Relationship Id="rId75" Type="http://schemas.openxmlformats.org/officeDocument/2006/relationships/slideLayout" Target="../slideLayouts/slideLayout100.xml"/><Relationship Id="rId96" Type="http://schemas.openxmlformats.org/officeDocument/2006/relationships/slideLayout" Target="../slideLayouts/slideLayout121.xml"/><Relationship Id="rId140" Type="http://schemas.openxmlformats.org/officeDocument/2006/relationships/slideLayout" Target="../slideLayouts/slideLayout165.xml"/><Relationship Id="rId161" Type="http://schemas.openxmlformats.org/officeDocument/2006/relationships/slideLayout" Target="../slideLayouts/slideLayout186.xml"/><Relationship Id="rId182" Type="http://schemas.openxmlformats.org/officeDocument/2006/relationships/slideLayout" Target="../slideLayouts/slideLayout207.xml"/><Relationship Id="rId217" Type="http://schemas.openxmlformats.org/officeDocument/2006/relationships/slideLayout" Target="../slideLayouts/slideLayout242.xml"/><Relationship Id="rId6" Type="http://schemas.openxmlformats.org/officeDocument/2006/relationships/slideLayout" Target="../slideLayouts/slideLayout31.xml"/><Relationship Id="rId238" Type="http://schemas.openxmlformats.org/officeDocument/2006/relationships/slideLayout" Target="../slideLayouts/slideLayout263.xml"/><Relationship Id="rId23" Type="http://schemas.openxmlformats.org/officeDocument/2006/relationships/slideLayout" Target="../slideLayouts/slideLayout48.xml"/><Relationship Id="rId119" Type="http://schemas.openxmlformats.org/officeDocument/2006/relationships/slideLayout" Target="../slideLayouts/slideLayout144.xml"/><Relationship Id="rId44" Type="http://schemas.openxmlformats.org/officeDocument/2006/relationships/slideLayout" Target="../slideLayouts/slideLayout69.xml"/><Relationship Id="rId65" Type="http://schemas.openxmlformats.org/officeDocument/2006/relationships/slideLayout" Target="../slideLayouts/slideLayout90.xml"/><Relationship Id="rId86" Type="http://schemas.openxmlformats.org/officeDocument/2006/relationships/slideLayout" Target="../slideLayouts/slideLayout111.xml"/><Relationship Id="rId130" Type="http://schemas.openxmlformats.org/officeDocument/2006/relationships/slideLayout" Target="../slideLayouts/slideLayout155.xml"/><Relationship Id="rId151" Type="http://schemas.openxmlformats.org/officeDocument/2006/relationships/slideLayout" Target="../slideLayouts/slideLayout176.xml"/><Relationship Id="rId172" Type="http://schemas.openxmlformats.org/officeDocument/2006/relationships/slideLayout" Target="../slideLayouts/slideLayout197.xml"/><Relationship Id="rId193" Type="http://schemas.openxmlformats.org/officeDocument/2006/relationships/slideLayout" Target="../slideLayouts/slideLayout218.xml"/><Relationship Id="rId207" Type="http://schemas.openxmlformats.org/officeDocument/2006/relationships/slideLayout" Target="../slideLayouts/slideLayout232.xml"/><Relationship Id="rId228" Type="http://schemas.openxmlformats.org/officeDocument/2006/relationships/slideLayout" Target="../slideLayouts/slideLayout253.xml"/><Relationship Id="rId249" Type="http://schemas.openxmlformats.org/officeDocument/2006/relationships/image" Target="../media/image7.jpeg"/><Relationship Id="rId13" Type="http://schemas.openxmlformats.org/officeDocument/2006/relationships/slideLayout" Target="../slideLayouts/slideLayout38.xml"/><Relationship Id="rId109" Type="http://schemas.openxmlformats.org/officeDocument/2006/relationships/slideLayout" Target="../slideLayouts/slideLayout134.xml"/><Relationship Id="rId34" Type="http://schemas.openxmlformats.org/officeDocument/2006/relationships/slideLayout" Target="../slideLayouts/slideLayout59.xml"/><Relationship Id="rId55" Type="http://schemas.openxmlformats.org/officeDocument/2006/relationships/slideLayout" Target="../slideLayouts/slideLayout80.xml"/><Relationship Id="rId76" Type="http://schemas.openxmlformats.org/officeDocument/2006/relationships/slideLayout" Target="../slideLayouts/slideLayout101.xml"/><Relationship Id="rId97" Type="http://schemas.openxmlformats.org/officeDocument/2006/relationships/slideLayout" Target="../slideLayouts/slideLayout122.xml"/><Relationship Id="rId120" Type="http://schemas.openxmlformats.org/officeDocument/2006/relationships/slideLayout" Target="../slideLayouts/slideLayout145.xml"/><Relationship Id="rId141" Type="http://schemas.openxmlformats.org/officeDocument/2006/relationships/slideLayout" Target="../slideLayouts/slideLayout166.xml"/><Relationship Id="rId7" Type="http://schemas.openxmlformats.org/officeDocument/2006/relationships/slideLayout" Target="../slideLayouts/slideLayout32.xml"/><Relationship Id="rId162" Type="http://schemas.openxmlformats.org/officeDocument/2006/relationships/slideLayout" Target="../slideLayouts/slideLayout187.xml"/><Relationship Id="rId183" Type="http://schemas.openxmlformats.org/officeDocument/2006/relationships/slideLayout" Target="../slideLayouts/slideLayout208.xml"/><Relationship Id="rId218" Type="http://schemas.openxmlformats.org/officeDocument/2006/relationships/slideLayout" Target="../slideLayouts/slideLayout243.xml"/><Relationship Id="rId239" Type="http://schemas.openxmlformats.org/officeDocument/2006/relationships/slideLayout" Target="../slideLayouts/slideLayout264.xml"/><Relationship Id="rId24" Type="http://schemas.openxmlformats.org/officeDocument/2006/relationships/slideLayout" Target="../slideLayouts/slideLayout49.xml"/><Relationship Id="rId45" Type="http://schemas.openxmlformats.org/officeDocument/2006/relationships/slideLayout" Target="../slideLayouts/slideLayout70.xml"/><Relationship Id="rId66" Type="http://schemas.openxmlformats.org/officeDocument/2006/relationships/slideLayout" Target="../slideLayouts/slideLayout91.xml"/><Relationship Id="rId87" Type="http://schemas.openxmlformats.org/officeDocument/2006/relationships/slideLayout" Target="../slideLayouts/slideLayout112.xml"/><Relationship Id="rId110" Type="http://schemas.openxmlformats.org/officeDocument/2006/relationships/slideLayout" Target="../slideLayouts/slideLayout135.xml"/><Relationship Id="rId131" Type="http://schemas.openxmlformats.org/officeDocument/2006/relationships/slideLayout" Target="../slideLayouts/slideLayout156.xml"/><Relationship Id="rId152" Type="http://schemas.openxmlformats.org/officeDocument/2006/relationships/slideLayout" Target="../slideLayouts/slideLayout177.xml"/><Relationship Id="rId173" Type="http://schemas.openxmlformats.org/officeDocument/2006/relationships/slideLayout" Target="../slideLayouts/slideLayout198.xml"/><Relationship Id="rId194" Type="http://schemas.openxmlformats.org/officeDocument/2006/relationships/slideLayout" Target="../slideLayouts/slideLayout219.xml"/><Relationship Id="rId208" Type="http://schemas.openxmlformats.org/officeDocument/2006/relationships/slideLayout" Target="../slideLayouts/slideLayout233.xml"/><Relationship Id="rId229" Type="http://schemas.openxmlformats.org/officeDocument/2006/relationships/slideLayout" Target="../slideLayouts/slideLayout254.xml"/><Relationship Id="rId240" Type="http://schemas.openxmlformats.org/officeDocument/2006/relationships/slideLayout" Target="../slideLayouts/slideLayout265.xml"/><Relationship Id="rId14" Type="http://schemas.openxmlformats.org/officeDocument/2006/relationships/slideLayout" Target="../slideLayouts/slideLayout39.xml"/><Relationship Id="rId35" Type="http://schemas.openxmlformats.org/officeDocument/2006/relationships/slideLayout" Target="../slideLayouts/slideLayout60.xml"/><Relationship Id="rId56" Type="http://schemas.openxmlformats.org/officeDocument/2006/relationships/slideLayout" Target="../slideLayouts/slideLayout81.xml"/><Relationship Id="rId77" Type="http://schemas.openxmlformats.org/officeDocument/2006/relationships/slideLayout" Target="../slideLayouts/slideLayout102.xml"/><Relationship Id="rId100" Type="http://schemas.openxmlformats.org/officeDocument/2006/relationships/slideLayout" Target="../slideLayouts/slideLayout125.xml"/><Relationship Id="rId8" Type="http://schemas.openxmlformats.org/officeDocument/2006/relationships/slideLayout" Target="../slideLayouts/slideLayout33.xml"/><Relationship Id="rId98" Type="http://schemas.openxmlformats.org/officeDocument/2006/relationships/slideLayout" Target="../slideLayouts/slideLayout123.xml"/><Relationship Id="rId121" Type="http://schemas.openxmlformats.org/officeDocument/2006/relationships/slideLayout" Target="../slideLayouts/slideLayout146.xml"/><Relationship Id="rId142" Type="http://schemas.openxmlformats.org/officeDocument/2006/relationships/slideLayout" Target="../slideLayouts/slideLayout167.xml"/><Relationship Id="rId163" Type="http://schemas.openxmlformats.org/officeDocument/2006/relationships/slideLayout" Target="../slideLayouts/slideLayout188.xml"/><Relationship Id="rId184" Type="http://schemas.openxmlformats.org/officeDocument/2006/relationships/slideLayout" Target="../slideLayouts/slideLayout209.xml"/><Relationship Id="rId219" Type="http://schemas.openxmlformats.org/officeDocument/2006/relationships/slideLayout" Target="../slideLayouts/slideLayout244.xml"/><Relationship Id="rId230" Type="http://schemas.openxmlformats.org/officeDocument/2006/relationships/slideLayout" Target="../slideLayouts/slideLayout255.xml"/><Relationship Id="rId25" Type="http://schemas.openxmlformats.org/officeDocument/2006/relationships/slideLayout" Target="../slideLayouts/slideLayout50.xml"/><Relationship Id="rId46" Type="http://schemas.openxmlformats.org/officeDocument/2006/relationships/slideLayout" Target="../slideLayouts/slideLayout71.xml"/><Relationship Id="rId67" Type="http://schemas.openxmlformats.org/officeDocument/2006/relationships/slideLayout" Target="../slideLayouts/slideLayout92.xml"/><Relationship Id="rId88" Type="http://schemas.openxmlformats.org/officeDocument/2006/relationships/slideLayout" Target="../slideLayouts/slideLayout113.xml"/><Relationship Id="rId111" Type="http://schemas.openxmlformats.org/officeDocument/2006/relationships/slideLayout" Target="../slideLayouts/slideLayout136.xml"/><Relationship Id="rId132" Type="http://schemas.openxmlformats.org/officeDocument/2006/relationships/slideLayout" Target="../slideLayouts/slideLayout157.xml"/><Relationship Id="rId153" Type="http://schemas.openxmlformats.org/officeDocument/2006/relationships/slideLayout" Target="../slideLayouts/slideLayout178.xml"/><Relationship Id="rId174" Type="http://schemas.openxmlformats.org/officeDocument/2006/relationships/slideLayout" Target="../slideLayouts/slideLayout199.xml"/><Relationship Id="rId195" Type="http://schemas.openxmlformats.org/officeDocument/2006/relationships/slideLayout" Target="../slideLayouts/slideLayout220.xml"/><Relationship Id="rId209" Type="http://schemas.openxmlformats.org/officeDocument/2006/relationships/slideLayout" Target="../slideLayouts/slideLayout234.xml"/><Relationship Id="rId220" Type="http://schemas.openxmlformats.org/officeDocument/2006/relationships/slideLayout" Target="../slideLayouts/slideLayout245.xml"/><Relationship Id="rId241" Type="http://schemas.openxmlformats.org/officeDocument/2006/relationships/slideLayout" Target="../slideLayouts/slideLayout266.xml"/><Relationship Id="rId15" Type="http://schemas.openxmlformats.org/officeDocument/2006/relationships/slideLayout" Target="../slideLayouts/slideLayout40.xml"/><Relationship Id="rId36" Type="http://schemas.openxmlformats.org/officeDocument/2006/relationships/slideLayout" Target="../slideLayouts/slideLayout61.xml"/><Relationship Id="rId57" Type="http://schemas.openxmlformats.org/officeDocument/2006/relationships/slideLayout" Target="../slideLayouts/slideLayout82.xml"/><Relationship Id="rId78" Type="http://schemas.openxmlformats.org/officeDocument/2006/relationships/slideLayout" Target="../slideLayouts/slideLayout103.xml"/><Relationship Id="rId99" Type="http://schemas.openxmlformats.org/officeDocument/2006/relationships/slideLayout" Target="../slideLayouts/slideLayout124.xml"/><Relationship Id="rId101" Type="http://schemas.openxmlformats.org/officeDocument/2006/relationships/slideLayout" Target="../slideLayouts/slideLayout126.xml"/><Relationship Id="rId122" Type="http://schemas.openxmlformats.org/officeDocument/2006/relationships/slideLayout" Target="../slideLayouts/slideLayout147.xml"/><Relationship Id="rId143" Type="http://schemas.openxmlformats.org/officeDocument/2006/relationships/slideLayout" Target="../slideLayouts/slideLayout168.xml"/><Relationship Id="rId164" Type="http://schemas.openxmlformats.org/officeDocument/2006/relationships/slideLayout" Target="../slideLayouts/slideLayout189.xml"/><Relationship Id="rId185" Type="http://schemas.openxmlformats.org/officeDocument/2006/relationships/slideLayout" Target="../slideLayouts/slideLayout210.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80" Type="http://schemas.openxmlformats.org/officeDocument/2006/relationships/slideLayout" Target="../slideLayouts/slideLayout205.xml"/><Relationship Id="rId210" Type="http://schemas.openxmlformats.org/officeDocument/2006/relationships/slideLayout" Target="../slideLayouts/slideLayout235.xml"/><Relationship Id="rId215" Type="http://schemas.openxmlformats.org/officeDocument/2006/relationships/slideLayout" Target="../slideLayouts/slideLayout240.xml"/><Relationship Id="rId236" Type="http://schemas.openxmlformats.org/officeDocument/2006/relationships/slideLayout" Target="../slideLayouts/slideLayout261.xml"/><Relationship Id="rId26" Type="http://schemas.openxmlformats.org/officeDocument/2006/relationships/slideLayout" Target="../slideLayouts/slideLayout51.xml"/><Relationship Id="rId231" Type="http://schemas.openxmlformats.org/officeDocument/2006/relationships/slideLayout" Target="../slideLayouts/slideLayout256.xml"/><Relationship Id="rId47" Type="http://schemas.openxmlformats.org/officeDocument/2006/relationships/slideLayout" Target="../slideLayouts/slideLayout72.xml"/><Relationship Id="rId68" Type="http://schemas.openxmlformats.org/officeDocument/2006/relationships/slideLayout" Target="../slideLayouts/slideLayout93.xml"/><Relationship Id="rId89" Type="http://schemas.openxmlformats.org/officeDocument/2006/relationships/slideLayout" Target="../slideLayouts/slideLayout114.xml"/><Relationship Id="rId112" Type="http://schemas.openxmlformats.org/officeDocument/2006/relationships/slideLayout" Target="../slideLayouts/slideLayout137.xml"/><Relationship Id="rId133" Type="http://schemas.openxmlformats.org/officeDocument/2006/relationships/slideLayout" Target="../slideLayouts/slideLayout158.xml"/><Relationship Id="rId154" Type="http://schemas.openxmlformats.org/officeDocument/2006/relationships/slideLayout" Target="../slideLayouts/slideLayout179.xml"/><Relationship Id="rId175" Type="http://schemas.openxmlformats.org/officeDocument/2006/relationships/slideLayout" Target="../slideLayouts/slideLayout200.xml"/><Relationship Id="rId196" Type="http://schemas.openxmlformats.org/officeDocument/2006/relationships/slideLayout" Target="../slideLayouts/slideLayout221.xml"/><Relationship Id="rId200" Type="http://schemas.openxmlformats.org/officeDocument/2006/relationships/slideLayout" Target="../slideLayouts/slideLayout225.xml"/><Relationship Id="rId16" Type="http://schemas.openxmlformats.org/officeDocument/2006/relationships/slideLayout" Target="../slideLayouts/slideLayout41.xml"/><Relationship Id="rId221" Type="http://schemas.openxmlformats.org/officeDocument/2006/relationships/slideLayout" Target="../slideLayouts/slideLayout246.xml"/><Relationship Id="rId242" Type="http://schemas.openxmlformats.org/officeDocument/2006/relationships/slideLayout" Target="../slideLayouts/slideLayout267.xml"/><Relationship Id="rId37" Type="http://schemas.openxmlformats.org/officeDocument/2006/relationships/slideLayout" Target="../slideLayouts/slideLayout62.xml"/><Relationship Id="rId58" Type="http://schemas.openxmlformats.org/officeDocument/2006/relationships/slideLayout" Target="../slideLayouts/slideLayout83.xml"/><Relationship Id="rId79" Type="http://schemas.openxmlformats.org/officeDocument/2006/relationships/slideLayout" Target="../slideLayouts/slideLayout104.xml"/><Relationship Id="rId102" Type="http://schemas.openxmlformats.org/officeDocument/2006/relationships/slideLayout" Target="../slideLayouts/slideLayout127.xml"/><Relationship Id="rId123" Type="http://schemas.openxmlformats.org/officeDocument/2006/relationships/slideLayout" Target="../slideLayouts/slideLayout148.xml"/><Relationship Id="rId144" Type="http://schemas.openxmlformats.org/officeDocument/2006/relationships/slideLayout" Target="../slideLayouts/slideLayout169.xml"/><Relationship Id="rId90" Type="http://schemas.openxmlformats.org/officeDocument/2006/relationships/slideLayout" Target="../slideLayouts/slideLayout115.xml"/><Relationship Id="rId165" Type="http://schemas.openxmlformats.org/officeDocument/2006/relationships/slideLayout" Target="../slideLayouts/slideLayout190.xml"/><Relationship Id="rId186" Type="http://schemas.openxmlformats.org/officeDocument/2006/relationships/slideLayout" Target="../slideLayouts/slideLayout211.xml"/><Relationship Id="rId211" Type="http://schemas.openxmlformats.org/officeDocument/2006/relationships/slideLayout" Target="../slideLayouts/slideLayout236.xml"/><Relationship Id="rId232" Type="http://schemas.openxmlformats.org/officeDocument/2006/relationships/slideLayout" Target="../slideLayouts/slideLayout257.xml"/><Relationship Id="rId27" Type="http://schemas.openxmlformats.org/officeDocument/2006/relationships/slideLayout" Target="../slideLayouts/slideLayout52.xml"/><Relationship Id="rId48" Type="http://schemas.openxmlformats.org/officeDocument/2006/relationships/slideLayout" Target="../slideLayouts/slideLayout73.xml"/><Relationship Id="rId69" Type="http://schemas.openxmlformats.org/officeDocument/2006/relationships/slideLayout" Target="../slideLayouts/slideLayout94.xml"/><Relationship Id="rId113" Type="http://schemas.openxmlformats.org/officeDocument/2006/relationships/slideLayout" Target="../slideLayouts/slideLayout138.xml"/><Relationship Id="rId134" Type="http://schemas.openxmlformats.org/officeDocument/2006/relationships/slideLayout" Target="../slideLayouts/slideLayout159.xml"/><Relationship Id="rId80" Type="http://schemas.openxmlformats.org/officeDocument/2006/relationships/slideLayout" Target="../slideLayouts/slideLayout105.xml"/><Relationship Id="rId155" Type="http://schemas.openxmlformats.org/officeDocument/2006/relationships/slideLayout" Target="../slideLayouts/slideLayout180.xml"/><Relationship Id="rId176" Type="http://schemas.openxmlformats.org/officeDocument/2006/relationships/slideLayout" Target="../slideLayouts/slideLayout201.xml"/><Relationship Id="rId197" Type="http://schemas.openxmlformats.org/officeDocument/2006/relationships/slideLayout" Target="../slideLayouts/slideLayout222.xml"/><Relationship Id="rId201" Type="http://schemas.openxmlformats.org/officeDocument/2006/relationships/slideLayout" Target="../slideLayouts/slideLayout226.xml"/><Relationship Id="rId222" Type="http://schemas.openxmlformats.org/officeDocument/2006/relationships/slideLayout" Target="../slideLayouts/slideLayout247.xml"/><Relationship Id="rId243" Type="http://schemas.openxmlformats.org/officeDocument/2006/relationships/slideLayout" Target="../slideLayouts/slideLayout268.xml"/><Relationship Id="rId17" Type="http://schemas.openxmlformats.org/officeDocument/2006/relationships/slideLayout" Target="../slideLayouts/slideLayout42.xml"/><Relationship Id="rId38" Type="http://schemas.openxmlformats.org/officeDocument/2006/relationships/slideLayout" Target="../slideLayouts/slideLayout63.xml"/><Relationship Id="rId59" Type="http://schemas.openxmlformats.org/officeDocument/2006/relationships/slideLayout" Target="../slideLayouts/slideLayout84.xml"/><Relationship Id="rId103" Type="http://schemas.openxmlformats.org/officeDocument/2006/relationships/slideLayout" Target="../slideLayouts/slideLayout128.xml"/><Relationship Id="rId124" Type="http://schemas.openxmlformats.org/officeDocument/2006/relationships/slideLayout" Target="../slideLayouts/slideLayout149.xml"/><Relationship Id="rId70" Type="http://schemas.openxmlformats.org/officeDocument/2006/relationships/slideLayout" Target="../slideLayouts/slideLayout95.xml"/><Relationship Id="rId91" Type="http://schemas.openxmlformats.org/officeDocument/2006/relationships/slideLayout" Target="../slideLayouts/slideLayout116.xml"/><Relationship Id="rId145" Type="http://schemas.openxmlformats.org/officeDocument/2006/relationships/slideLayout" Target="../slideLayouts/slideLayout170.xml"/><Relationship Id="rId166" Type="http://schemas.openxmlformats.org/officeDocument/2006/relationships/slideLayout" Target="../slideLayouts/slideLayout191.xml"/><Relationship Id="rId187" Type="http://schemas.openxmlformats.org/officeDocument/2006/relationships/slideLayout" Target="../slideLayouts/slideLayout212.xml"/><Relationship Id="rId1" Type="http://schemas.openxmlformats.org/officeDocument/2006/relationships/slideLayout" Target="../slideLayouts/slideLayout26.xml"/><Relationship Id="rId212" Type="http://schemas.openxmlformats.org/officeDocument/2006/relationships/slideLayout" Target="../slideLayouts/slideLayout237.xml"/><Relationship Id="rId233" Type="http://schemas.openxmlformats.org/officeDocument/2006/relationships/slideLayout" Target="../slideLayouts/slideLayout258.xml"/><Relationship Id="rId28" Type="http://schemas.openxmlformats.org/officeDocument/2006/relationships/slideLayout" Target="../slideLayouts/slideLayout53.xml"/><Relationship Id="rId49" Type="http://schemas.openxmlformats.org/officeDocument/2006/relationships/slideLayout" Target="../slideLayouts/slideLayout74.xml"/><Relationship Id="rId114" Type="http://schemas.openxmlformats.org/officeDocument/2006/relationships/slideLayout" Target="../slideLayouts/slideLayout139.xml"/><Relationship Id="rId60" Type="http://schemas.openxmlformats.org/officeDocument/2006/relationships/slideLayout" Target="../slideLayouts/slideLayout85.xml"/><Relationship Id="rId81" Type="http://schemas.openxmlformats.org/officeDocument/2006/relationships/slideLayout" Target="../slideLayouts/slideLayout106.xml"/><Relationship Id="rId135" Type="http://schemas.openxmlformats.org/officeDocument/2006/relationships/slideLayout" Target="../slideLayouts/slideLayout160.xml"/><Relationship Id="rId156" Type="http://schemas.openxmlformats.org/officeDocument/2006/relationships/slideLayout" Target="../slideLayouts/slideLayout181.xml"/><Relationship Id="rId177" Type="http://schemas.openxmlformats.org/officeDocument/2006/relationships/slideLayout" Target="../slideLayouts/slideLayout202.xml"/><Relationship Id="rId198" Type="http://schemas.openxmlformats.org/officeDocument/2006/relationships/slideLayout" Target="../slideLayouts/slideLayout223.xml"/><Relationship Id="rId202" Type="http://schemas.openxmlformats.org/officeDocument/2006/relationships/slideLayout" Target="../slideLayouts/slideLayout227.xml"/><Relationship Id="rId223" Type="http://schemas.openxmlformats.org/officeDocument/2006/relationships/slideLayout" Target="../slideLayouts/slideLayout248.xml"/><Relationship Id="rId244" Type="http://schemas.openxmlformats.org/officeDocument/2006/relationships/slideLayout" Target="../slideLayouts/slideLayout269.xml"/><Relationship Id="rId18" Type="http://schemas.openxmlformats.org/officeDocument/2006/relationships/slideLayout" Target="../slideLayouts/slideLayout43.xml"/><Relationship Id="rId39" Type="http://schemas.openxmlformats.org/officeDocument/2006/relationships/slideLayout" Target="../slideLayouts/slideLayout64.xml"/><Relationship Id="rId50" Type="http://schemas.openxmlformats.org/officeDocument/2006/relationships/slideLayout" Target="../slideLayouts/slideLayout75.xml"/><Relationship Id="rId104" Type="http://schemas.openxmlformats.org/officeDocument/2006/relationships/slideLayout" Target="../slideLayouts/slideLayout129.xml"/><Relationship Id="rId125" Type="http://schemas.openxmlformats.org/officeDocument/2006/relationships/slideLayout" Target="../slideLayouts/slideLayout150.xml"/><Relationship Id="rId146" Type="http://schemas.openxmlformats.org/officeDocument/2006/relationships/slideLayout" Target="../slideLayouts/slideLayout171.xml"/><Relationship Id="rId167" Type="http://schemas.openxmlformats.org/officeDocument/2006/relationships/slideLayout" Target="../slideLayouts/slideLayout192.xml"/><Relationship Id="rId188" Type="http://schemas.openxmlformats.org/officeDocument/2006/relationships/slideLayout" Target="../slideLayouts/slideLayout213.xml"/><Relationship Id="rId71" Type="http://schemas.openxmlformats.org/officeDocument/2006/relationships/slideLayout" Target="../slideLayouts/slideLayout96.xml"/><Relationship Id="rId92" Type="http://schemas.openxmlformats.org/officeDocument/2006/relationships/slideLayout" Target="../slideLayouts/slideLayout117.xml"/><Relationship Id="rId213" Type="http://schemas.openxmlformats.org/officeDocument/2006/relationships/slideLayout" Target="../slideLayouts/slideLayout238.xml"/><Relationship Id="rId234" Type="http://schemas.openxmlformats.org/officeDocument/2006/relationships/slideLayout" Target="../slideLayouts/slideLayout259.xml"/><Relationship Id="rId2" Type="http://schemas.openxmlformats.org/officeDocument/2006/relationships/slideLayout" Target="../slideLayouts/slideLayout27.xml"/><Relationship Id="rId29" Type="http://schemas.openxmlformats.org/officeDocument/2006/relationships/slideLayout" Target="../slideLayouts/slideLayout54.xml"/><Relationship Id="rId40" Type="http://schemas.openxmlformats.org/officeDocument/2006/relationships/slideLayout" Target="../slideLayouts/slideLayout65.xml"/><Relationship Id="rId115" Type="http://schemas.openxmlformats.org/officeDocument/2006/relationships/slideLayout" Target="../slideLayouts/slideLayout140.xml"/><Relationship Id="rId136" Type="http://schemas.openxmlformats.org/officeDocument/2006/relationships/slideLayout" Target="../slideLayouts/slideLayout161.xml"/><Relationship Id="rId157" Type="http://schemas.openxmlformats.org/officeDocument/2006/relationships/slideLayout" Target="../slideLayouts/slideLayout182.xml"/><Relationship Id="rId178" Type="http://schemas.openxmlformats.org/officeDocument/2006/relationships/slideLayout" Target="../slideLayouts/slideLayout203.xml"/><Relationship Id="rId61" Type="http://schemas.openxmlformats.org/officeDocument/2006/relationships/slideLayout" Target="../slideLayouts/slideLayout86.xml"/><Relationship Id="rId82" Type="http://schemas.openxmlformats.org/officeDocument/2006/relationships/slideLayout" Target="../slideLayouts/slideLayout107.xml"/><Relationship Id="rId199" Type="http://schemas.openxmlformats.org/officeDocument/2006/relationships/slideLayout" Target="../slideLayouts/slideLayout224.xml"/><Relationship Id="rId203" Type="http://schemas.openxmlformats.org/officeDocument/2006/relationships/slideLayout" Target="../slideLayouts/slideLayout228.xml"/><Relationship Id="rId19" Type="http://schemas.openxmlformats.org/officeDocument/2006/relationships/slideLayout" Target="../slideLayouts/slideLayout44.xml"/><Relationship Id="rId224" Type="http://schemas.openxmlformats.org/officeDocument/2006/relationships/slideLayout" Target="../slideLayouts/slideLayout249.xml"/><Relationship Id="rId245" Type="http://schemas.openxmlformats.org/officeDocument/2006/relationships/slideLayout" Target="../slideLayouts/slideLayout270.xml"/><Relationship Id="rId30" Type="http://schemas.openxmlformats.org/officeDocument/2006/relationships/slideLayout" Target="../slideLayouts/slideLayout55.xml"/><Relationship Id="rId105" Type="http://schemas.openxmlformats.org/officeDocument/2006/relationships/slideLayout" Target="../slideLayouts/slideLayout130.xml"/><Relationship Id="rId126" Type="http://schemas.openxmlformats.org/officeDocument/2006/relationships/slideLayout" Target="../slideLayouts/slideLayout151.xml"/><Relationship Id="rId147" Type="http://schemas.openxmlformats.org/officeDocument/2006/relationships/slideLayout" Target="../slideLayouts/slideLayout172.xml"/><Relationship Id="rId168" Type="http://schemas.openxmlformats.org/officeDocument/2006/relationships/slideLayout" Target="../slideLayouts/slideLayout193.xml"/><Relationship Id="rId51" Type="http://schemas.openxmlformats.org/officeDocument/2006/relationships/slideLayout" Target="../slideLayouts/slideLayout76.xml"/><Relationship Id="rId72" Type="http://schemas.openxmlformats.org/officeDocument/2006/relationships/slideLayout" Target="../slideLayouts/slideLayout97.xml"/><Relationship Id="rId93" Type="http://schemas.openxmlformats.org/officeDocument/2006/relationships/slideLayout" Target="../slideLayouts/slideLayout118.xml"/><Relationship Id="rId189" Type="http://schemas.openxmlformats.org/officeDocument/2006/relationships/slideLayout" Target="../slideLayouts/slideLayout214.xml"/><Relationship Id="rId3" Type="http://schemas.openxmlformats.org/officeDocument/2006/relationships/slideLayout" Target="../slideLayouts/slideLayout28.xml"/><Relationship Id="rId214" Type="http://schemas.openxmlformats.org/officeDocument/2006/relationships/slideLayout" Target="../slideLayouts/slideLayout239.xml"/><Relationship Id="rId235" Type="http://schemas.openxmlformats.org/officeDocument/2006/relationships/slideLayout" Target="../slideLayouts/slideLayout260.xml"/><Relationship Id="rId116" Type="http://schemas.openxmlformats.org/officeDocument/2006/relationships/slideLayout" Target="../slideLayouts/slideLayout141.xml"/><Relationship Id="rId137" Type="http://schemas.openxmlformats.org/officeDocument/2006/relationships/slideLayout" Target="../slideLayouts/slideLayout162.xml"/><Relationship Id="rId158" Type="http://schemas.openxmlformats.org/officeDocument/2006/relationships/slideLayout" Target="../slideLayouts/slideLayout183.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62" Type="http://schemas.openxmlformats.org/officeDocument/2006/relationships/slideLayout" Target="../slideLayouts/slideLayout87.xml"/><Relationship Id="rId83" Type="http://schemas.openxmlformats.org/officeDocument/2006/relationships/slideLayout" Target="../slideLayouts/slideLayout108.xml"/><Relationship Id="rId179" Type="http://schemas.openxmlformats.org/officeDocument/2006/relationships/slideLayout" Target="../slideLayouts/slideLayout204.xml"/><Relationship Id="rId190" Type="http://schemas.openxmlformats.org/officeDocument/2006/relationships/slideLayout" Target="../slideLayouts/slideLayout215.xml"/><Relationship Id="rId204" Type="http://schemas.openxmlformats.org/officeDocument/2006/relationships/slideLayout" Target="../slideLayouts/slideLayout229.xml"/><Relationship Id="rId225" Type="http://schemas.openxmlformats.org/officeDocument/2006/relationships/slideLayout" Target="../slideLayouts/slideLayout250.xml"/><Relationship Id="rId246" Type="http://schemas.openxmlformats.org/officeDocument/2006/relationships/slideLayout" Target="../slideLayouts/slideLayout271.xml"/><Relationship Id="rId106" Type="http://schemas.openxmlformats.org/officeDocument/2006/relationships/slideLayout" Target="../slideLayouts/slideLayout131.xml"/><Relationship Id="rId127" Type="http://schemas.openxmlformats.org/officeDocument/2006/relationships/slideLayout" Target="../slideLayouts/slideLayout15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52" Type="http://schemas.openxmlformats.org/officeDocument/2006/relationships/slideLayout" Target="../slideLayouts/slideLayout77.xml"/><Relationship Id="rId73" Type="http://schemas.openxmlformats.org/officeDocument/2006/relationships/slideLayout" Target="../slideLayouts/slideLayout98.xml"/><Relationship Id="rId94" Type="http://schemas.openxmlformats.org/officeDocument/2006/relationships/slideLayout" Target="../slideLayouts/slideLayout119.xml"/><Relationship Id="rId148" Type="http://schemas.openxmlformats.org/officeDocument/2006/relationships/slideLayout" Target="../slideLayouts/slideLayout173.xml"/><Relationship Id="rId169" Type="http://schemas.openxmlformats.org/officeDocument/2006/relationships/slideLayout" Target="../slideLayouts/slideLayout1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239.pn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4.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240.pn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5.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image" Target="../media/image241.png"/><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6.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image" Target="../media/image242.png"/><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theme" Target="../theme/theme7.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image" Target="../media/image243.png"/><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theme" Target="../theme/theme8.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bg1">
                <a:lumMod val="95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63563" y="106363"/>
            <a:ext cx="7997825" cy="468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#1 Title – 28 Pt. Arial Bold Title Case</a:t>
            </a:r>
          </a:p>
        </p:txBody>
      </p:sp>
      <p:sp>
        <p:nvSpPr>
          <p:cNvPr id="1027" name="Rectangle 4"/>
          <p:cNvSpPr>
            <a:spLocks noGrp="1" noChangeArrowheads="1"/>
          </p:cNvSpPr>
          <p:nvPr>
            <p:ph type="body" idx="1"/>
          </p:nvPr>
        </p:nvSpPr>
        <p:spPr bwMode="auto">
          <a:xfrm>
            <a:off x="563563" y="992188"/>
            <a:ext cx="7997825" cy="503237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Bullet level – 24 pt. Arial bold sentence case</a:t>
            </a:r>
          </a:p>
          <a:p>
            <a:pPr lvl="1"/>
            <a:r>
              <a:rPr lang="en-US"/>
              <a:t>Second level – 20 pt. Arial bold sentence case</a:t>
            </a:r>
          </a:p>
          <a:p>
            <a:pPr lvl="2"/>
            <a:r>
              <a:rPr lang="en-US"/>
              <a:t>Third level – 18 pt. Arial sentence case</a:t>
            </a:r>
          </a:p>
          <a:p>
            <a:pPr lvl="3"/>
            <a:r>
              <a:rPr lang="en-US"/>
              <a:t>Third level – 16 pt. Arial sentence case</a:t>
            </a:r>
          </a:p>
        </p:txBody>
      </p:sp>
      <p:sp>
        <p:nvSpPr>
          <p:cNvPr id="1040" name="Rectangle 16"/>
          <p:cNvSpPr>
            <a:spLocks noChangeArrowheads="1"/>
          </p:cNvSpPr>
          <p:nvPr/>
        </p:nvSpPr>
        <p:spPr bwMode="auto">
          <a:xfrm>
            <a:off x="49213" y="6584950"/>
            <a:ext cx="336550" cy="225425"/>
          </a:xfrm>
          <a:prstGeom prst="rect">
            <a:avLst/>
          </a:prstGeom>
          <a:noFill/>
          <a:ln w="12700">
            <a:noFill/>
            <a:miter lim="800000"/>
            <a:headEnd/>
            <a:tailEnd/>
          </a:ln>
          <a:effectLst/>
        </p:spPr>
        <p:txBody>
          <a:bodyPr wrap="none" lIns="90488" tIns="44450" rIns="90488" bIns="44450">
            <a:spAutoFit/>
          </a:bodyPr>
          <a:lstStyle/>
          <a:p>
            <a:pPr algn="l">
              <a:lnSpc>
                <a:spcPct val="90000"/>
              </a:lnSpc>
              <a:defRPr/>
            </a:pPr>
            <a:fld id="{7D3AAED5-D70F-46BD-AC40-B112B05826EF}" type="slidenum">
              <a:rPr lang="en-US" sz="1000" i="1">
                <a:latin typeface="Arial" charset="0"/>
              </a:rPr>
              <a:pPr algn="l">
                <a:lnSpc>
                  <a:spcPct val="90000"/>
                </a:lnSpc>
                <a:defRPr/>
              </a:pPr>
              <a:t>‹#›</a:t>
            </a:fld>
            <a:endParaRPr lang="en-US" sz="1000" i="1" dirty="0">
              <a:latin typeface="Arial" charset="0"/>
            </a:endParaRPr>
          </a:p>
        </p:txBody>
      </p:sp>
      <p:sp>
        <p:nvSpPr>
          <p:cNvPr id="1041" name="Rectangle 17"/>
          <p:cNvSpPr>
            <a:spLocks noChangeArrowheads="1"/>
          </p:cNvSpPr>
          <p:nvPr/>
        </p:nvSpPr>
        <p:spPr bwMode="auto">
          <a:xfrm>
            <a:off x="3552825" y="6584950"/>
            <a:ext cx="2019300" cy="225425"/>
          </a:xfrm>
          <a:prstGeom prst="rect">
            <a:avLst/>
          </a:prstGeom>
          <a:noFill/>
          <a:ln w="12700">
            <a:noFill/>
            <a:miter lim="800000"/>
            <a:headEnd/>
            <a:tailEnd/>
          </a:ln>
          <a:effectLst/>
        </p:spPr>
        <p:txBody>
          <a:bodyPr wrap="none" lIns="90488" tIns="44450" rIns="90488" bIns="44450">
            <a:spAutoFit/>
          </a:bodyPr>
          <a:lstStyle/>
          <a:p>
            <a:pPr>
              <a:lnSpc>
                <a:spcPct val="90000"/>
              </a:lnSpc>
              <a:defRPr/>
            </a:pPr>
            <a:r>
              <a:rPr lang="en-US" sz="1000" b="0" dirty="0">
                <a:latin typeface="Arial" charset="0"/>
              </a:rPr>
              <a:t>HONEYWELL - CONFIDENTIAL</a:t>
            </a:r>
          </a:p>
        </p:txBody>
      </p:sp>
      <p:grpSp>
        <p:nvGrpSpPr>
          <p:cNvPr id="1030" name="Group 23"/>
          <p:cNvGrpSpPr>
            <a:grpSpLocks/>
          </p:cNvGrpSpPr>
          <p:nvPr/>
        </p:nvGrpSpPr>
        <p:grpSpPr bwMode="auto">
          <a:xfrm>
            <a:off x="280988" y="533400"/>
            <a:ext cx="8574087" cy="204788"/>
            <a:chOff x="183" y="456"/>
            <a:chExt cx="5401" cy="129"/>
          </a:xfrm>
        </p:grpSpPr>
        <p:pic>
          <p:nvPicPr>
            <p:cNvPr id="1031" name="Picture 19"/>
            <p:cNvPicPr>
              <a:picLocks noChangeArrowheads="1"/>
            </p:cNvPicPr>
            <p:nvPr userDrawn="1"/>
          </p:nvPicPr>
          <p:blipFill>
            <a:blip r:embed="rId16" cstate="screen"/>
            <a:srcRect/>
            <a:stretch>
              <a:fillRect/>
            </a:stretch>
          </p:blipFill>
          <p:spPr bwMode="auto">
            <a:xfrm>
              <a:off x="4990" y="456"/>
              <a:ext cx="594" cy="112"/>
            </a:xfrm>
            <a:prstGeom prst="rect">
              <a:avLst/>
            </a:prstGeom>
            <a:noFill/>
            <a:ln w="9525">
              <a:noFill/>
              <a:miter lim="800000"/>
              <a:headEnd/>
              <a:tailEnd/>
            </a:ln>
          </p:spPr>
        </p:pic>
        <p:sp>
          <p:nvSpPr>
            <p:cNvPr id="1046" name="Line 22"/>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pPr>
                <a:defRPr/>
              </a:pPr>
              <a:endParaRPr lang="en-US" dirty="0">
                <a:latin typeface="Arial" charset="0"/>
              </a:endParaRPr>
            </a:p>
          </p:txBody>
        </p:sp>
      </p:grpSp>
    </p:spTree>
  </p:cSld>
  <p:clrMap bg1="lt1" tx1="dk1" bg2="lt2" tx2="dk2" accent1="accent1" accent2="accent2" accent3="accent3" accent4="accent4" accent5="accent5" accent6="accent6" hlink="hlink" folHlink="folHlink"/>
  <p:sldLayoutIdLst>
    <p:sldLayoutId id="2147483841"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3" r:id="rId14"/>
  </p:sldLayoutIdLst>
  <p:transition>
    <p:wipe dir="r"/>
  </p:transition>
  <p:txStyles>
    <p:titleStyle>
      <a:lvl1pPr algn="l" rtl="0" eaLnBrk="1" fontAlgn="base" hangingPunct="1">
        <a:lnSpc>
          <a:spcPct val="80000"/>
        </a:lnSpc>
        <a:spcBef>
          <a:spcPct val="0"/>
        </a:spcBef>
        <a:spcAft>
          <a:spcPct val="0"/>
        </a:spcAft>
        <a:defRPr sz="2800" b="1">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tx1"/>
          </a:solidFill>
          <a:latin typeface="Arial" charset="0"/>
        </a:defRPr>
      </a:lvl2pPr>
      <a:lvl3pPr algn="l" rtl="0" eaLnBrk="1" fontAlgn="base" hangingPunct="1">
        <a:lnSpc>
          <a:spcPct val="80000"/>
        </a:lnSpc>
        <a:spcBef>
          <a:spcPct val="0"/>
        </a:spcBef>
        <a:spcAft>
          <a:spcPct val="0"/>
        </a:spcAft>
        <a:defRPr sz="2800" b="1">
          <a:solidFill>
            <a:schemeClr val="tx1"/>
          </a:solidFill>
          <a:latin typeface="Arial" charset="0"/>
        </a:defRPr>
      </a:lvl3pPr>
      <a:lvl4pPr algn="l" rtl="0" eaLnBrk="1" fontAlgn="base" hangingPunct="1">
        <a:lnSpc>
          <a:spcPct val="80000"/>
        </a:lnSpc>
        <a:spcBef>
          <a:spcPct val="0"/>
        </a:spcBef>
        <a:spcAft>
          <a:spcPct val="0"/>
        </a:spcAft>
        <a:defRPr sz="2800" b="1">
          <a:solidFill>
            <a:schemeClr val="tx1"/>
          </a:solidFill>
          <a:latin typeface="Arial" charset="0"/>
        </a:defRPr>
      </a:lvl4pPr>
      <a:lvl5pPr algn="l" rtl="0" eaLnBrk="1" fontAlgn="base" hangingPunct="1">
        <a:lnSpc>
          <a:spcPct val="80000"/>
        </a:lnSpc>
        <a:spcBef>
          <a:spcPct val="0"/>
        </a:spcBef>
        <a:spcAft>
          <a:spcPct val="0"/>
        </a:spcAft>
        <a:defRPr sz="2800" b="1">
          <a:solidFill>
            <a:schemeClr val="tx1"/>
          </a:solidFill>
          <a:latin typeface="Arial" charset="0"/>
        </a:defRPr>
      </a:lvl5pPr>
      <a:lvl6pPr marL="457200" algn="l" rtl="0" eaLnBrk="1" fontAlgn="base" hangingPunct="1">
        <a:lnSpc>
          <a:spcPct val="80000"/>
        </a:lnSpc>
        <a:spcBef>
          <a:spcPct val="0"/>
        </a:spcBef>
        <a:spcAft>
          <a:spcPct val="0"/>
        </a:spcAft>
        <a:defRPr sz="2800" b="1">
          <a:solidFill>
            <a:schemeClr val="tx1"/>
          </a:solidFill>
          <a:latin typeface="Arial" charset="0"/>
        </a:defRPr>
      </a:lvl6pPr>
      <a:lvl7pPr marL="914400" algn="l" rtl="0" eaLnBrk="1" fontAlgn="base" hangingPunct="1">
        <a:lnSpc>
          <a:spcPct val="80000"/>
        </a:lnSpc>
        <a:spcBef>
          <a:spcPct val="0"/>
        </a:spcBef>
        <a:spcAft>
          <a:spcPct val="0"/>
        </a:spcAft>
        <a:defRPr sz="2800" b="1">
          <a:solidFill>
            <a:schemeClr val="tx1"/>
          </a:solidFill>
          <a:latin typeface="Arial" charset="0"/>
        </a:defRPr>
      </a:lvl7pPr>
      <a:lvl8pPr marL="1371600" algn="l" rtl="0" eaLnBrk="1" fontAlgn="base" hangingPunct="1">
        <a:lnSpc>
          <a:spcPct val="80000"/>
        </a:lnSpc>
        <a:spcBef>
          <a:spcPct val="0"/>
        </a:spcBef>
        <a:spcAft>
          <a:spcPct val="0"/>
        </a:spcAft>
        <a:defRPr sz="2800" b="1">
          <a:solidFill>
            <a:schemeClr val="tx1"/>
          </a:solidFill>
          <a:latin typeface="Arial" charset="0"/>
        </a:defRPr>
      </a:lvl8pPr>
      <a:lvl9pPr marL="1828800" algn="l" rtl="0" eaLnBrk="1" fontAlgn="base" hangingPunct="1">
        <a:lnSpc>
          <a:spcPct val="80000"/>
        </a:lnSpc>
        <a:spcBef>
          <a:spcPct val="0"/>
        </a:spcBef>
        <a:spcAft>
          <a:spcPct val="0"/>
        </a:spcAft>
        <a:defRPr sz="2800" b="1">
          <a:solidFill>
            <a:schemeClr val="tx1"/>
          </a:solidFill>
          <a:latin typeface="Arial" charset="0"/>
        </a:defRPr>
      </a:lvl9pPr>
    </p:titleStyle>
    <p:bodyStyle>
      <a:lvl1pPr marL="174625" indent="-174625" algn="l" rtl="0" eaLnBrk="1" fontAlgn="base" hangingPunct="1">
        <a:lnSpc>
          <a:spcPct val="85000"/>
        </a:lnSpc>
        <a:spcBef>
          <a:spcPct val="30000"/>
        </a:spcBef>
        <a:spcAft>
          <a:spcPct val="0"/>
        </a:spcAft>
        <a:buClr>
          <a:srgbClr val="DC241F"/>
        </a:buClr>
        <a:buChar char="•"/>
        <a:defRPr sz="2400" b="1">
          <a:solidFill>
            <a:schemeClr val="tx1"/>
          </a:solidFill>
          <a:latin typeface="+mn-lt"/>
          <a:ea typeface="+mn-ea"/>
          <a:cs typeface="+mn-cs"/>
        </a:defRPr>
      </a:lvl1pPr>
      <a:lvl2pPr marL="457200" indent="-168275" algn="l" rtl="0" eaLnBrk="1" fontAlgn="base" hangingPunct="1">
        <a:lnSpc>
          <a:spcPct val="85000"/>
        </a:lnSpc>
        <a:spcBef>
          <a:spcPct val="30000"/>
        </a:spcBef>
        <a:spcAft>
          <a:spcPct val="0"/>
        </a:spcAft>
        <a:buClr>
          <a:srgbClr val="0053A5"/>
        </a:buClr>
        <a:buSzPct val="120000"/>
        <a:buFont typeface="Arial" pitchFamily="34" charset="0"/>
        <a:buChar char="-"/>
        <a:defRPr sz="2000" b="1">
          <a:solidFill>
            <a:schemeClr val="tx1"/>
          </a:solidFill>
          <a:latin typeface="+mn-lt"/>
        </a:defRPr>
      </a:lvl2pPr>
      <a:lvl3pPr marL="738188" indent="-166688" algn="l" rtl="0" eaLnBrk="1" fontAlgn="base" hangingPunct="1">
        <a:lnSpc>
          <a:spcPct val="85000"/>
        </a:lnSpc>
        <a:spcBef>
          <a:spcPct val="30000"/>
        </a:spcBef>
        <a:spcAft>
          <a:spcPct val="0"/>
        </a:spcAft>
        <a:buClr>
          <a:srgbClr val="317023"/>
        </a:buClr>
        <a:buSzPct val="90000"/>
        <a:buFont typeface="Wingdings" pitchFamily="2" charset="2"/>
        <a:buChar char="w"/>
        <a:defRPr>
          <a:solidFill>
            <a:schemeClr val="tx1"/>
          </a:solidFill>
          <a:latin typeface="+mn-lt"/>
        </a:defRPr>
      </a:lvl3pPr>
      <a:lvl4pPr marL="973138" indent="-120650" algn="l" rtl="0" eaLnBrk="1" fontAlgn="base" hangingPunct="1">
        <a:spcBef>
          <a:spcPct val="20000"/>
        </a:spcBef>
        <a:spcAft>
          <a:spcPct val="0"/>
        </a:spcAft>
        <a:buChar char="•"/>
        <a:defRPr sz="1600">
          <a:solidFill>
            <a:schemeClr val="tx1"/>
          </a:solidFill>
          <a:latin typeface="+mn-lt"/>
        </a:defRPr>
      </a:lvl4pPr>
      <a:lvl5pPr marL="2330450" indent="-271463" algn="l" rtl="0" eaLnBrk="1" fontAlgn="base" hangingPunct="1">
        <a:spcBef>
          <a:spcPct val="20000"/>
        </a:spcBef>
        <a:spcAft>
          <a:spcPct val="0"/>
        </a:spcAft>
        <a:buChar char="»"/>
        <a:defRPr sz="2000">
          <a:solidFill>
            <a:schemeClr val="tx1"/>
          </a:solidFill>
          <a:latin typeface="Times New Roman" pitchFamily="18" charset="0"/>
        </a:defRPr>
      </a:lvl5pPr>
      <a:lvl6pPr marL="2787650" indent="-271463" algn="l" rtl="0" eaLnBrk="1" fontAlgn="base" hangingPunct="1">
        <a:spcBef>
          <a:spcPct val="20000"/>
        </a:spcBef>
        <a:spcAft>
          <a:spcPct val="0"/>
        </a:spcAft>
        <a:buChar char="»"/>
        <a:defRPr sz="2000">
          <a:solidFill>
            <a:schemeClr val="tx1"/>
          </a:solidFill>
          <a:latin typeface="Times New Roman" pitchFamily="18" charset="0"/>
        </a:defRPr>
      </a:lvl6pPr>
      <a:lvl7pPr marL="3244850" indent="-271463" algn="l" rtl="0" eaLnBrk="1" fontAlgn="base" hangingPunct="1">
        <a:spcBef>
          <a:spcPct val="20000"/>
        </a:spcBef>
        <a:spcAft>
          <a:spcPct val="0"/>
        </a:spcAft>
        <a:buChar char="»"/>
        <a:defRPr sz="2000">
          <a:solidFill>
            <a:schemeClr val="tx1"/>
          </a:solidFill>
          <a:latin typeface="Times New Roman" pitchFamily="18" charset="0"/>
        </a:defRPr>
      </a:lvl7pPr>
      <a:lvl8pPr marL="3702050" indent="-271463" algn="l" rtl="0" eaLnBrk="1" fontAlgn="base" hangingPunct="1">
        <a:spcBef>
          <a:spcPct val="20000"/>
        </a:spcBef>
        <a:spcAft>
          <a:spcPct val="0"/>
        </a:spcAft>
        <a:buChar char="»"/>
        <a:defRPr sz="2000">
          <a:solidFill>
            <a:schemeClr val="tx1"/>
          </a:solidFill>
          <a:latin typeface="Times New Roman" pitchFamily="18" charset="0"/>
        </a:defRPr>
      </a:lvl8pPr>
      <a:lvl9pPr marL="4159250" indent="-271463"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48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48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a:defRPr/>
            </a:pPr>
            <a:fld id="{194406C9-EFF3-446B-890A-0493F4CBB7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996024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96863" y="220663"/>
            <a:ext cx="7997825" cy="468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#1 Title – 28 Pt. Arial Bold Title Case</a:t>
            </a:r>
          </a:p>
        </p:txBody>
      </p:sp>
      <p:sp>
        <p:nvSpPr>
          <p:cNvPr id="11267" name="Rectangle 3"/>
          <p:cNvSpPr>
            <a:spLocks noGrp="1" noChangeArrowheads="1"/>
          </p:cNvSpPr>
          <p:nvPr>
            <p:ph type="body" idx="1"/>
          </p:nvPr>
        </p:nvSpPr>
        <p:spPr bwMode="auto">
          <a:xfrm>
            <a:off x="304800" y="838200"/>
            <a:ext cx="8534400" cy="503237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Bullet level – 20 pt. Arial bold sentence case</a:t>
            </a:r>
          </a:p>
          <a:p>
            <a:pPr lvl="1"/>
            <a:r>
              <a:rPr lang="en-US"/>
              <a:t>Second level – 18 pt. Arial bold sentence case</a:t>
            </a:r>
          </a:p>
          <a:p>
            <a:pPr lvl="2"/>
            <a:r>
              <a:rPr lang="en-US"/>
              <a:t>Third level – 16 pt. Arial sentence case</a:t>
            </a:r>
          </a:p>
          <a:p>
            <a:pPr lvl="3"/>
            <a:r>
              <a:rPr lang="en-US"/>
              <a:t>Third level – 14 pt. Arial sentence case</a:t>
            </a:r>
          </a:p>
        </p:txBody>
      </p:sp>
      <p:sp>
        <p:nvSpPr>
          <p:cNvPr id="1412100" name="Rectangle 4"/>
          <p:cNvSpPr>
            <a:spLocks noChangeArrowheads="1"/>
          </p:cNvSpPr>
          <p:nvPr userDrawn="1"/>
        </p:nvSpPr>
        <p:spPr bwMode="auto">
          <a:xfrm>
            <a:off x="49213" y="6584950"/>
            <a:ext cx="336550" cy="225425"/>
          </a:xfrm>
          <a:prstGeom prst="rect">
            <a:avLst/>
          </a:prstGeom>
          <a:noFill/>
          <a:ln w="12700">
            <a:noFill/>
            <a:miter lim="800000"/>
            <a:headEnd/>
            <a:tailEnd/>
          </a:ln>
          <a:effectLst/>
        </p:spPr>
        <p:txBody>
          <a:bodyPr wrap="none" lIns="90488" tIns="44450" rIns="90488" bIns="44450">
            <a:spAutoFit/>
          </a:bodyPr>
          <a:lstStyle/>
          <a:p>
            <a:pPr>
              <a:lnSpc>
                <a:spcPct val="90000"/>
              </a:lnSpc>
              <a:defRPr/>
            </a:pPr>
            <a:fld id="{93EFD057-B65A-4D16-9FEF-DA0E9623E326}" type="slidenum">
              <a:rPr lang="en-US" sz="1000" i="1">
                <a:solidFill>
                  <a:srgbClr val="000000"/>
                </a:solidFill>
                <a:latin typeface="Arial" charset="0"/>
              </a:rPr>
              <a:pPr>
                <a:lnSpc>
                  <a:spcPct val="90000"/>
                </a:lnSpc>
                <a:defRPr/>
              </a:pPr>
              <a:t>‹#›</a:t>
            </a:fld>
            <a:endParaRPr lang="en-US" sz="1000" i="1" dirty="0">
              <a:solidFill>
                <a:srgbClr val="000000"/>
              </a:solidFill>
              <a:latin typeface="Arial" charset="0"/>
            </a:endParaRPr>
          </a:p>
        </p:txBody>
      </p:sp>
      <p:grpSp>
        <p:nvGrpSpPr>
          <p:cNvPr id="11269" name="Group 5"/>
          <p:cNvGrpSpPr>
            <a:grpSpLocks/>
          </p:cNvGrpSpPr>
          <p:nvPr userDrawn="1"/>
        </p:nvGrpSpPr>
        <p:grpSpPr bwMode="auto">
          <a:xfrm>
            <a:off x="280988" y="533400"/>
            <a:ext cx="8574087" cy="204788"/>
            <a:chOff x="183" y="456"/>
            <a:chExt cx="5401" cy="129"/>
          </a:xfrm>
        </p:grpSpPr>
        <p:pic>
          <p:nvPicPr>
            <p:cNvPr id="11274" name="Picture 6"/>
            <p:cNvPicPr>
              <a:picLocks noChangeArrowheads="1"/>
            </p:cNvPicPr>
            <p:nvPr userDrawn="1"/>
          </p:nvPicPr>
          <p:blipFill>
            <a:blip r:embed="rId248" cstate="print"/>
            <a:srcRect/>
            <a:stretch>
              <a:fillRect/>
            </a:stretch>
          </p:blipFill>
          <p:spPr bwMode="auto">
            <a:xfrm>
              <a:off x="4990" y="456"/>
              <a:ext cx="594" cy="112"/>
            </a:xfrm>
            <a:prstGeom prst="rect">
              <a:avLst/>
            </a:prstGeom>
            <a:noFill/>
            <a:ln w="9525">
              <a:noFill/>
              <a:miter lim="800000"/>
              <a:headEnd/>
              <a:tailEnd/>
            </a:ln>
          </p:spPr>
        </p:pic>
        <p:sp>
          <p:nvSpPr>
            <p:cNvPr id="1412103" name="Line 7"/>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pPr>
                <a:spcBef>
                  <a:spcPct val="50000"/>
                </a:spcBef>
                <a:defRPr/>
              </a:pPr>
              <a:endParaRPr lang="en-US" sz="1200" dirty="0">
                <a:solidFill>
                  <a:srgbClr val="000000"/>
                </a:solidFill>
                <a:latin typeface="Arial" charset="0"/>
              </a:endParaRPr>
            </a:p>
          </p:txBody>
        </p:sp>
      </p:grpSp>
      <p:sp>
        <p:nvSpPr>
          <p:cNvPr id="1412104" name="Line 8"/>
          <p:cNvSpPr>
            <a:spLocks noChangeShapeType="1"/>
          </p:cNvSpPr>
          <p:nvPr userDrawn="1"/>
        </p:nvSpPr>
        <p:spPr bwMode="auto">
          <a:xfrm>
            <a:off x="0" y="6235700"/>
            <a:ext cx="7423150" cy="0"/>
          </a:xfrm>
          <a:prstGeom prst="line">
            <a:avLst/>
          </a:prstGeom>
          <a:noFill/>
          <a:ln w="28575">
            <a:solidFill>
              <a:schemeClr val="folHlink"/>
            </a:solidFill>
            <a:round/>
            <a:headEnd/>
            <a:tailEnd/>
          </a:ln>
          <a:effectLst/>
        </p:spPr>
        <p:txBody>
          <a:bodyPr/>
          <a:lstStyle/>
          <a:p>
            <a:pPr>
              <a:spcBef>
                <a:spcPct val="50000"/>
              </a:spcBef>
              <a:defRPr/>
            </a:pPr>
            <a:endParaRPr lang="en-US" sz="1200" dirty="0">
              <a:solidFill>
                <a:srgbClr val="000000"/>
              </a:solidFill>
              <a:latin typeface="Arial" charset="0"/>
            </a:endParaRPr>
          </a:p>
        </p:txBody>
      </p:sp>
      <p:sp>
        <p:nvSpPr>
          <p:cNvPr id="1412105" name="Line 9"/>
          <p:cNvSpPr>
            <a:spLocks noChangeShapeType="1"/>
          </p:cNvSpPr>
          <p:nvPr userDrawn="1"/>
        </p:nvSpPr>
        <p:spPr bwMode="auto">
          <a:xfrm>
            <a:off x="7610475" y="6026150"/>
            <a:ext cx="1533525" cy="0"/>
          </a:xfrm>
          <a:prstGeom prst="line">
            <a:avLst/>
          </a:prstGeom>
          <a:noFill/>
          <a:ln w="28575">
            <a:solidFill>
              <a:schemeClr val="folHlink"/>
            </a:solidFill>
            <a:round/>
            <a:headEnd/>
            <a:tailEnd/>
          </a:ln>
          <a:effectLst/>
        </p:spPr>
        <p:txBody>
          <a:bodyPr/>
          <a:lstStyle/>
          <a:p>
            <a:pPr>
              <a:spcBef>
                <a:spcPct val="50000"/>
              </a:spcBef>
              <a:defRPr/>
            </a:pPr>
            <a:endParaRPr lang="en-US" sz="1200" dirty="0">
              <a:solidFill>
                <a:srgbClr val="000000"/>
              </a:solidFill>
              <a:latin typeface="Arial" charset="0"/>
            </a:endParaRPr>
          </a:p>
        </p:txBody>
      </p:sp>
      <p:sp>
        <p:nvSpPr>
          <p:cNvPr id="1412106" name="Line 10"/>
          <p:cNvSpPr>
            <a:spLocks noChangeShapeType="1"/>
          </p:cNvSpPr>
          <p:nvPr userDrawn="1"/>
        </p:nvSpPr>
        <p:spPr bwMode="auto">
          <a:xfrm flipV="1">
            <a:off x="7415213" y="6026150"/>
            <a:ext cx="201612" cy="209550"/>
          </a:xfrm>
          <a:prstGeom prst="line">
            <a:avLst/>
          </a:prstGeom>
          <a:noFill/>
          <a:ln w="28575">
            <a:solidFill>
              <a:schemeClr val="folHlink"/>
            </a:solidFill>
            <a:round/>
            <a:headEnd/>
            <a:tailEnd/>
          </a:ln>
          <a:effectLst/>
        </p:spPr>
        <p:txBody>
          <a:bodyPr/>
          <a:lstStyle/>
          <a:p>
            <a:pPr>
              <a:spcBef>
                <a:spcPct val="50000"/>
              </a:spcBef>
              <a:defRPr/>
            </a:pPr>
            <a:endParaRPr lang="en-US" sz="1200" dirty="0">
              <a:solidFill>
                <a:srgbClr val="000000"/>
              </a:solidFill>
              <a:latin typeface="Arial" charset="0"/>
            </a:endParaRPr>
          </a:p>
        </p:txBody>
      </p:sp>
      <p:pic>
        <p:nvPicPr>
          <p:cNvPr id="11273" name="Picture 11" descr="BW Logo"/>
          <p:cNvPicPr>
            <a:picLocks noChangeAspect="1" noChangeArrowheads="1"/>
          </p:cNvPicPr>
          <p:nvPr userDrawn="1"/>
        </p:nvPicPr>
        <p:blipFill>
          <a:blip r:embed="rId249" cstate="print"/>
          <a:srcRect/>
          <a:stretch>
            <a:fillRect/>
          </a:stretch>
        </p:blipFill>
        <p:spPr bwMode="auto">
          <a:xfrm>
            <a:off x="7620000" y="6146800"/>
            <a:ext cx="1352550" cy="576263"/>
          </a:xfrm>
          <a:prstGeom prst="rect">
            <a:avLst/>
          </a:prstGeom>
          <a:noFill/>
          <a:ln w="9525">
            <a:noFill/>
            <a:miter lim="800000"/>
            <a:headEnd/>
            <a:tailEnd/>
          </a:ln>
        </p:spPr>
      </p:pic>
    </p:spTree>
    <p:extLst>
      <p:ext uri="{BB962C8B-B14F-4D97-AF65-F5344CB8AC3E}">
        <p14:creationId xmlns:p14="http://schemas.microsoft.com/office/powerpoint/2010/main" val="16646531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893" r:id="rId36"/>
    <p:sldLayoutId id="2147483894" r:id="rId37"/>
    <p:sldLayoutId id="2147483895" r:id="rId38"/>
    <p:sldLayoutId id="2147483896" r:id="rId39"/>
    <p:sldLayoutId id="2147483897" r:id="rId40"/>
    <p:sldLayoutId id="2147483898" r:id="rId41"/>
    <p:sldLayoutId id="2147483899" r:id="rId42"/>
    <p:sldLayoutId id="2147483900" r:id="rId43"/>
    <p:sldLayoutId id="2147483901" r:id="rId44"/>
    <p:sldLayoutId id="2147483902" r:id="rId45"/>
    <p:sldLayoutId id="2147483903" r:id="rId46"/>
    <p:sldLayoutId id="2147483904" r:id="rId47"/>
    <p:sldLayoutId id="2147483905" r:id="rId48"/>
    <p:sldLayoutId id="2147483906" r:id="rId49"/>
    <p:sldLayoutId id="2147483907" r:id="rId50"/>
    <p:sldLayoutId id="2147483908" r:id="rId51"/>
    <p:sldLayoutId id="2147483909" r:id="rId52"/>
    <p:sldLayoutId id="2147483910" r:id="rId53"/>
    <p:sldLayoutId id="2147483911" r:id="rId54"/>
    <p:sldLayoutId id="2147483912" r:id="rId55"/>
    <p:sldLayoutId id="2147483913" r:id="rId56"/>
    <p:sldLayoutId id="2147483914" r:id="rId57"/>
    <p:sldLayoutId id="2147483915" r:id="rId58"/>
    <p:sldLayoutId id="2147483916" r:id="rId59"/>
    <p:sldLayoutId id="2147483917" r:id="rId60"/>
    <p:sldLayoutId id="2147483918" r:id="rId61"/>
    <p:sldLayoutId id="2147483919" r:id="rId62"/>
    <p:sldLayoutId id="2147483920" r:id="rId63"/>
    <p:sldLayoutId id="2147483921" r:id="rId64"/>
    <p:sldLayoutId id="2147483922" r:id="rId65"/>
    <p:sldLayoutId id="2147483923" r:id="rId66"/>
    <p:sldLayoutId id="2147483924" r:id="rId67"/>
    <p:sldLayoutId id="2147483925" r:id="rId68"/>
    <p:sldLayoutId id="2147483926" r:id="rId69"/>
    <p:sldLayoutId id="2147483927" r:id="rId70"/>
    <p:sldLayoutId id="2147483928" r:id="rId71"/>
    <p:sldLayoutId id="2147483929" r:id="rId72"/>
    <p:sldLayoutId id="2147483930" r:id="rId73"/>
    <p:sldLayoutId id="2147483931" r:id="rId74"/>
    <p:sldLayoutId id="2147483932" r:id="rId75"/>
    <p:sldLayoutId id="2147483933" r:id="rId76"/>
    <p:sldLayoutId id="2147483934" r:id="rId77"/>
    <p:sldLayoutId id="2147483935" r:id="rId78"/>
    <p:sldLayoutId id="2147483936" r:id="rId79"/>
    <p:sldLayoutId id="2147483937" r:id="rId80"/>
    <p:sldLayoutId id="2147483938" r:id="rId81"/>
    <p:sldLayoutId id="2147483939" r:id="rId82"/>
    <p:sldLayoutId id="2147483940" r:id="rId83"/>
    <p:sldLayoutId id="2147483941" r:id="rId84"/>
    <p:sldLayoutId id="2147483942" r:id="rId85"/>
    <p:sldLayoutId id="2147483943" r:id="rId86"/>
    <p:sldLayoutId id="2147483944" r:id="rId87"/>
    <p:sldLayoutId id="2147483945" r:id="rId88"/>
    <p:sldLayoutId id="2147483946" r:id="rId89"/>
    <p:sldLayoutId id="2147483947" r:id="rId90"/>
    <p:sldLayoutId id="2147483948" r:id="rId91"/>
    <p:sldLayoutId id="2147483949" r:id="rId92"/>
    <p:sldLayoutId id="2147483950" r:id="rId93"/>
    <p:sldLayoutId id="2147483951" r:id="rId94"/>
    <p:sldLayoutId id="2147483952" r:id="rId95"/>
    <p:sldLayoutId id="2147483953" r:id="rId96"/>
    <p:sldLayoutId id="2147483954" r:id="rId97"/>
    <p:sldLayoutId id="2147483955" r:id="rId98"/>
    <p:sldLayoutId id="2147483956" r:id="rId99"/>
    <p:sldLayoutId id="2147483957" r:id="rId100"/>
    <p:sldLayoutId id="2147483958" r:id="rId101"/>
    <p:sldLayoutId id="2147483959" r:id="rId102"/>
    <p:sldLayoutId id="2147483960" r:id="rId103"/>
    <p:sldLayoutId id="2147483961" r:id="rId104"/>
    <p:sldLayoutId id="2147483962" r:id="rId105"/>
    <p:sldLayoutId id="2147483963" r:id="rId106"/>
    <p:sldLayoutId id="2147483964" r:id="rId107"/>
    <p:sldLayoutId id="2147483965" r:id="rId108"/>
    <p:sldLayoutId id="2147483966" r:id="rId109"/>
    <p:sldLayoutId id="2147483967" r:id="rId110"/>
    <p:sldLayoutId id="2147483968" r:id="rId111"/>
    <p:sldLayoutId id="2147483969" r:id="rId112"/>
    <p:sldLayoutId id="2147483970" r:id="rId113"/>
    <p:sldLayoutId id="2147483971" r:id="rId114"/>
    <p:sldLayoutId id="2147483972" r:id="rId115"/>
    <p:sldLayoutId id="2147483973" r:id="rId116"/>
    <p:sldLayoutId id="2147483974" r:id="rId117"/>
    <p:sldLayoutId id="2147483975" r:id="rId118"/>
    <p:sldLayoutId id="2147483976" r:id="rId119"/>
    <p:sldLayoutId id="2147483977" r:id="rId120"/>
    <p:sldLayoutId id="2147483978" r:id="rId121"/>
    <p:sldLayoutId id="2147483979" r:id="rId122"/>
    <p:sldLayoutId id="2147483980" r:id="rId123"/>
    <p:sldLayoutId id="2147483981" r:id="rId124"/>
    <p:sldLayoutId id="2147483982" r:id="rId125"/>
    <p:sldLayoutId id="2147483983" r:id="rId126"/>
    <p:sldLayoutId id="2147483984" r:id="rId127"/>
    <p:sldLayoutId id="2147483985" r:id="rId128"/>
    <p:sldLayoutId id="2147483986" r:id="rId129"/>
    <p:sldLayoutId id="2147483987" r:id="rId130"/>
    <p:sldLayoutId id="2147483988" r:id="rId131"/>
    <p:sldLayoutId id="2147483989" r:id="rId132"/>
    <p:sldLayoutId id="2147483990" r:id="rId133"/>
    <p:sldLayoutId id="2147483991" r:id="rId134"/>
    <p:sldLayoutId id="2147483992" r:id="rId135"/>
    <p:sldLayoutId id="2147483993" r:id="rId136"/>
    <p:sldLayoutId id="2147483994" r:id="rId137"/>
    <p:sldLayoutId id="2147483995" r:id="rId138"/>
    <p:sldLayoutId id="2147483996" r:id="rId139"/>
    <p:sldLayoutId id="2147483997" r:id="rId140"/>
    <p:sldLayoutId id="2147483998" r:id="rId141"/>
    <p:sldLayoutId id="2147483999" r:id="rId142"/>
    <p:sldLayoutId id="2147484000" r:id="rId143"/>
    <p:sldLayoutId id="2147484001" r:id="rId144"/>
    <p:sldLayoutId id="2147484002" r:id="rId145"/>
    <p:sldLayoutId id="2147484003" r:id="rId146"/>
    <p:sldLayoutId id="2147484004" r:id="rId147"/>
    <p:sldLayoutId id="2147484005" r:id="rId148"/>
    <p:sldLayoutId id="2147484006" r:id="rId149"/>
    <p:sldLayoutId id="2147484007" r:id="rId150"/>
    <p:sldLayoutId id="2147484008" r:id="rId151"/>
    <p:sldLayoutId id="2147484009" r:id="rId152"/>
    <p:sldLayoutId id="2147484010" r:id="rId153"/>
    <p:sldLayoutId id="2147484011" r:id="rId154"/>
    <p:sldLayoutId id="2147484012" r:id="rId155"/>
    <p:sldLayoutId id="2147484013" r:id="rId156"/>
    <p:sldLayoutId id="2147484014" r:id="rId157"/>
    <p:sldLayoutId id="2147484015" r:id="rId158"/>
    <p:sldLayoutId id="2147484016" r:id="rId159"/>
    <p:sldLayoutId id="2147484017" r:id="rId160"/>
    <p:sldLayoutId id="2147484018" r:id="rId161"/>
    <p:sldLayoutId id="2147484019" r:id="rId162"/>
    <p:sldLayoutId id="2147484020" r:id="rId163"/>
    <p:sldLayoutId id="2147484021" r:id="rId164"/>
    <p:sldLayoutId id="2147484022" r:id="rId165"/>
    <p:sldLayoutId id="2147484023" r:id="rId166"/>
    <p:sldLayoutId id="2147484024" r:id="rId167"/>
    <p:sldLayoutId id="2147484025" r:id="rId168"/>
    <p:sldLayoutId id="2147484026" r:id="rId169"/>
    <p:sldLayoutId id="2147484027" r:id="rId170"/>
    <p:sldLayoutId id="2147484028" r:id="rId171"/>
    <p:sldLayoutId id="2147484029" r:id="rId172"/>
    <p:sldLayoutId id="2147484030" r:id="rId173"/>
    <p:sldLayoutId id="2147484031" r:id="rId174"/>
    <p:sldLayoutId id="2147484032" r:id="rId175"/>
    <p:sldLayoutId id="2147484033" r:id="rId176"/>
    <p:sldLayoutId id="2147484034" r:id="rId177"/>
    <p:sldLayoutId id="2147484035" r:id="rId178"/>
    <p:sldLayoutId id="2147484036" r:id="rId179"/>
    <p:sldLayoutId id="2147484037" r:id="rId180"/>
    <p:sldLayoutId id="2147484038" r:id="rId181"/>
    <p:sldLayoutId id="2147484039" r:id="rId182"/>
    <p:sldLayoutId id="2147484040" r:id="rId183"/>
    <p:sldLayoutId id="2147484041" r:id="rId184"/>
    <p:sldLayoutId id="2147484042" r:id="rId185"/>
    <p:sldLayoutId id="2147484043" r:id="rId186"/>
    <p:sldLayoutId id="2147484044" r:id="rId187"/>
    <p:sldLayoutId id="2147484045" r:id="rId188"/>
    <p:sldLayoutId id="2147484046" r:id="rId189"/>
    <p:sldLayoutId id="2147484047" r:id="rId190"/>
    <p:sldLayoutId id="2147484048" r:id="rId191"/>
    <p:sldLayoutId id="2147484049" r:id="rId192"/>
    <p:sldLayoutId id="2147484050" r:id="rId193"/>
    <p:sldLayoutId id="2147484051" r:id="rId194"/>
    <p:sldLayoutId id="2147484052" r:id="rId195"/>
    <p:sldLayoutId id="2147484053" r:id="rId196"/>
    <p:sldLayoutId id="2147484054" r:id="rId197"/>
    <p:sldLayoutId id="2147484055" r:id="rId198"/>
    <p:sldLayoutId id="2147484056" r:id="rId199"/>
    <p:sldLayoutId id="2147484057" r:id="rId200"/>
    <p:sldLayoutId id="2147484058" r:id="rId201"/>
    <p:sldLayoutId id="2147484059" r:id="rId202"/>
    <p:sldLayoutId id="2147484060" r:id="rId203"/>
    <p:sldLayoutId id="2147484061" r:id="rId204"/>
    <p:sldLayoutId id="2147484062" r:id="rId205"/>
    <p:sldLayoutId id="2147484063" r:id="rId206"/>
    <p:sldLayoutId id="2147484064" r:id="rId207"/>
    <p:sldLayoutId id="2147484065" r:id="rId208"/>
    <p:sldLayoutId id="2147484066" r:id="rId209"/>
    <p:sldLayoutId id="2147484067" r:id="rId210"/>
    <p:sldLayoutId id="2147484068" r:id="rId211"/>
    <p:sldLayoutId id="2147484069" r:id="rId212"/>
    <p:sldLayoutId id="2147484070" r:id="rId213"/>
    <p:sldLayoutId id="2147484071" r:id="rId214"/>
    <p:sldLayoutId id="2147484072" r:id="rId215"/>
    <p:sldLayoutId id="2147484073" r:id="rId216"/>
    <p:sldLayoutId id="2147484074" r:id="rId217"/>
    <p:sldLayoutId id="2147484075" r:id="rId218"/>
    <p:sldLayoutId id="2147484076" r:id="rId219"/>
    <p:sldLayoutId id="2147484077" r:id="rId220"/>
    <p:sldLayoutId id="2147484078" r:id="rId221"/>
    <p:sldLayoutId id="2147484079" r:id="rId222"/>
    <p:sldLayoutId id="2147484080" r:id="rId223"/>
    <p:sldLayoutId id="2147484081" r:id="rId224"/>
    <p:sldLayoutId id="2147484082" r:id="rId225"/>
    <p:sldLayoutId id="2147484083" r:id="rId226"/>
    <p:sldLayoutId id="2147484084" r:id="rId227"/>
    <p:sldLayoutId id="2147484085" r:id="rId228"/>
    <p:sldLayoutId id="2147484086" r:id="rId229"/>
    <p:sldLayoutId id="2147484087" r:id="rId230"/>
    <p:sldLayoutId id="2147484088" r:id="rId231"/>
    <p:sldLayoutId id="2147484089" r:id="rId232"/>
    <p:sldLayoutId id="2147484090" r:id="rId233"/>
    <p:sldLayoutId id="2147484091" r:id="rId234"/>
    <p:sldLayoutId id="2147484092" r:id="rId235"/>
    <p:sldLayoutId id="2147484093" r:id="rId236"/>
    <p:sldLayoutId id="2147484094" r:id="rId237"/>
    <p:sldLayoutId id="2147484095" r:id="rId238"/>
    <p:sldLayoutId id="2147484096" r:id="rId239"/>
    <p:sldLayoutId id="2147484097" r:id="rId240"/>
    <p:sldLayoutId id="2147484098" r:id="rId241"/>
    <p:sldLayoutId id="2147484099" r:id="rId242"/>
    <p:sldLayoutId id="2147484100" r:id="rId243"/>
    <p:sldLayoutId id="2147484101" r:id="rId244"/>
    <p:sldLayoutId id="2147484102" r:id="rId245"/>
    <p:sldLayoutId id="2147484103" r:id="rId246"/>
  </p:sldLayoutIdLst>
  <p:transition>
    <p:wipe dir="d"/>
  </p:transition>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27013" indent="-227013" algn="l" rtl="0" eaLnBrk="0" fontAlgn="base" hangingPunct="0">
        <a:spcBef>
          <a:spcPct val="20000"/>
        </a:spcBef>
        <a:spcAft>
          <a:spcPct val="0"/>
        </a:spcAft>
        <a:buClr>
          <a:srgbClr val="0053A1"/>
        </a:buClr>
        <a:buChar char="•"/>
        <a:defRPr sz="2000">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fontAlgn="base">
        <a:spcBef>
          <a:spcPct val="20000"/>
        </a:spcBef>
        <a:spcAft>
          <a:spcPct val="0"/>
        </a:spcAft>
        <a:buChar char="»"/>
        <a:defRPr sz="1400">
          <a:solidFill>
            <a:schemeClr val="tx1"/>
          </a:solidFill>
          <a:latin typeface="+mn-lt"/>
        </a:defRPr>
      </a:lvl6pPr>
      <a:lvl7pPr marL="2511425" indent="-168275" algn="l" rtl="0" fontAlgn="base">
        <a:spcBef>
          <a:spcPct val="20000"/>
        </a:spcBef>
        <a:spcAft>
          <a:spcPct val="0"/>
        </a:spcAft>
        <a:buChar char="»"/>
        <a:defRPr sz="1400">
          <a:solidFill>
            <a:schemeClr val="tx1"/>
          </a:solidFill>
          <a:latin typeface="+mn-lt"/>
        </a:defRPr>
      </a:lvl7pPr>
      <a:lvl8pPr marL="2968625" indent="-168275" algn="l" rtl="0" fontAlgn="base">
        <a:spcBef>
          <a:spcPct val="20000"/>
        </a:spcBef>
        <a:spcAft>
          <a:spcPct val="0"/>
        </a:spcAft>
        <a:buChar char="»"/>
        <a:defRPr sz="1400">
          <a:solidFill>
            <a:schemeClr val="tx1"/>
          </a:solidFill>
          <a:latin typeface="+mn-lt"/>
        </a:defRPr>
      </a:lvl8pPr>
      <a:lvl9pPr marL="3425825" indent="-168275"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0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90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90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a:defRPr/>
            </a:pPr>
            <a:fld id="{89A028DC-F779-41D8-B7B5-E33F00B601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6756264"/>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5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45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45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a:defRPr/>
            </a:pPr>
            <a:fld id="{F71246F7-35AC-4720-868F-6E75B87D35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213749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30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30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a:defRPr/>
            </a:pPr>
            <a:fld id="{B4C31C6A-8D65-408A-B5E7-9529F7FBF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272880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33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033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a:defRPr/>
            </a:pPr>
            <a:fld id="{18C6ECE1-44D1-4934-AE1F-808D852083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2246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7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107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Times New Roman" pitchFamily="18" charset="0"/>
              </a:defRPr>
            </a:lvl1pPr>
          </a:lstStyle>
          <a:p>
            <a:pPr>
              <a:defRPr/>
            </a:pPr>
            <a:endParaRPr lang="en-US" dirty="0">
              <a:solidFill>
                <a:srgbClr val="000000"/>
              </a:solidFill>
            </a:endParaRPr>
          </a:p>
        </p:txBody>
      </p:sp>
      <p:sp>
        <p:nvSpPr>
          <p:cNvPr id="1107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a:defRPr/>
            </a:pPr>
            <a:fld id="{EEF3FD7A-93FE-41D2-9992-C440BF8E4C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926673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turo.moran@honeywel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8.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50.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4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52.jpe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notesSlide" Target="../notesSlides/notesSlide41.xml"/><Relationship Id="rId1" Type="http://schemas.openxmlformats.org/officeDocument/2006/relationships/slideLayout" Target="../slideLayouts/slideLayout37.xml"/><Relationship Id="rId5" Type="http://schemas.openxmlformats.org/officeDocument/2006/relationships/image" Target="../media/image255.jpeg"/><Relationship Id="rId4" Type="http://schemas.openxmlformats.org/officeDocument/2006/relationships/image" Target="../media/image254.png"/></Relationships>
</file>

<file path=ppt/slides/_rels/slide43.xml.rels><?xml version="1.0" encoding="UTF-8" standalone="yes"?>
<Relationships xmlns="http://schemas.openxmlformats.org/package/2006/relationships"><Relationship Id="rId3" Type="http://schemas.openxmlformats.org/officeDocument/2006/relationships/image" Target="../media/image25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3.xml"/></Relationships>
</file>

<file path=ppt/slides/_rels/slide6.xml.rels><?xml version="1.0" encoding="UTF-8" standalone="yes"?>
<Relationships xmlns="http://schemas.openxmlformats.org/package/2006/relationships"><Relationship Id="rId3" Type="http://schemas.openxmlformats.org/officeDocument/2006/relationships/image" Target="../media/image245.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47.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272" y="5096373"/>
            <a:ext cx="8219768" cy="1223978"/>
          </a:xfrm>
        </p:spPr>
        <p:txBody>
          <a:bodyPr/>
          <a:lstStyle/>
          <a:p>
            <a:pPr algn="l"/>
            <a:r>
              <a:rPr lang="en-US" sz="3200" dirty="0"/>
              <a:t>Portable Gas Detection Overview</a:t>
            </a:r>
          </a:p>
          <a:p>
            <a:pPr algn="l"/>
            <a:r>
              <a:rPr lang="en-US" sz="2000" dirty="0"/>
              <a:t>Honeywell Analytics Portable Gas Detection</a:t>
            </a:r>
          </a:p>
          <a:p>
            <a:pPr algn="l"/>
            <a:r>
              <a:rPr lang="en-US" sz="2000" dirty="0"/>
              <a:t>Arturo Moran 210-328-9952</a:t>
            </a:r>
          </a:p>
          <a:p>
            <a:pPr algn="l"/>
            <a:r>
              <a:rPr lang="en-US" sz="2000" dirty="0">
                <a:hlinkClick r:id="rId3"/>
              </a:rPr>
              <a:t>Arturo.moran@honeywell.com</a:t>
            </a:r>
            <a:r>
              <a:rPr lang="en-US" sz="2000" dirty="0"/>
              <a:t> </a:t>
            </a:r>
          </a:p>
          <a:p>
            <a:pPr algn="l"/>
            <a:endParaRPr lang="en-US" sz="2000"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4"/>
          <p:cNvSpPr>
            <a:spLocks noGrp="1" noChangeArrowheads="1"/>
          </p:cNvSpPr>
          <p:nvPr>
            <p:ph type="title"/>
          </p:nvPr>
        </p:nvSpPr>
        <p:spPr>
          <a:noFill/>
        </p:spPr>
        <p:txBody>
          <a:bodyPr/>
          <a:lstStyle/>
          <a:p>
            <a:pPr eaLnBrk="1" hangingPunct="1"/>
            <a:r>
              <a:rPr lang="en-US" dirty="0"/>
              <a:t>Causes of Oxygen Deficiency</a:t>
            </a:r>
          </a:p>
        </p:txBody>
      </p:sp>
      <p:sp>
        <p:nvSpPr>
          <p:cNvPr id="316419" name="Rectangle 2"/>
          <p:cNvSpPr>
            <a:spLocks noGrp="1" noChangeArrowheads="1"/>
          </p:cNvSpPr>
          <p:nvPr>
            <p:ph idx="1"/>
          </p:nvPr>
        </p:nvSpPr>
        <p:spPr/>
        <p:txBody>
          <a:bodyPr/>
          <a:lstStyle/>
          <a:p>
            <a:r>
              <a:rPr lang="en-US" dirty="0"/>
              <a:t>Displacement</a:t>
            </a:r>
          </a:p>
          <a:p>
            <a:r>
              <a:rPr lang="en-US" dirty="0"/>
              <a:t>Microbial action</a:t>
            </a:r>
          </a:p>
          <a:p>
            <a:r>
              <a:rPr lang="en-US" dirty="0"/>
              <a:t>Oxidation</a:t>
            </a:r>
          </a:p>
          <a:p>
            <a:r>
              <a:rPr lang="en-US" dirty="0"/>
              <a:t>Combustion</a:t>
            </a:r>
          </a:p>
          <a:p>
            <a:r>
              <a:rPr lang="en-US" dirty="0"/>
              <a:t>Absorption</a:t>
            </a:r>
          </a:p>
        </p:txBody>
      </p:sp>
      <p:pic>
        <p:nvPicPr>
          <p:cNvPr id="316420" name="Picture 3" descr="OSHA low oxygen as consequence of vertical depth"/>
          <p:cNvPicPr>
            <a:picLocks noChangeAspect="1" noChangeArrowheads="1"/>
          </p:cNvPicPr>
          <p:nvPr/>
        </p:nvPicPr>
        <p:blipFill>
          <a:blip r:embed="rId3" cstate="print"/>
          <a:srcRect/>
          <a:stretch>
            <a:fillRect/>
          </a:stretch>
        </p:blipFill>
        <p:spPr bwMode="auto">
          <a:xfrm>
            <a:off x="4741863" y="936625"/>
            <a:ext cx="3960812" cy="4800600"/>
          </a:xfrm>
          <a:prstGeom prst="rect">
            <a:avLst/>
          </a:prstGeom>
          <a:noFill/>
          <a:ln w="25400">
            <a:solidFill>
              <a:schemeClr val="bg1"/>
            </a:solidFill>
            <a:miter lim="800000"/>
            <a:headEnd/>
            <a:tailEnd/>
          </a:ln>
        </p:spPr>
      </p:pic>
    </p:spTree>
    <p:extLst>
      <p:ext uri="{BB962C8B-B14F-4D97-AF65-F5344CB8AC3E}">
        <p14:creationId xmlns:p14="http://schemas.microsoft.com/office/powerpoint/2010/main" val="1902410702"/>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reeform 2"/>
          <p:cNvSpPr>
            <a:spLocks/>
          </p:cNvSpPr>
          <p:nvPr/>
        </p:nvSpPr>
        <p:spPr bwMode="auto">
          <a:xfrm>
            <a:off x="2198688" y="2159000"/>
            <a:ext cx="315912" cy="1625600"/>
          </a:xfrm>
          <a:custGeom>
            <a:avLst/>
            <a:gdLst>
              <a:gd name="T0" fmla="*/ 0 w 224"/>
              <a:gd name="T1" fmla="*/ 0 h 1024"/>
              <a:gd name="T2" fmla="*/ 0 w 224"/>
              <a:gd name="T3" fmla="*/ 2147483647 h 1024"/>
              <a:gd name="T4" fmla="*/ 2147483647 w 224"/>
              <a:gd name="T5" fmla="*/ 2147483647 h 1024"/>
              <a:gd name="T6" fmla="*/ 2147483647 w 224"/>
              <a:gd name="T7" fmla="*/ 0 h 1024"/>
              <a:gd name="T8" fmla="*/ 0 w 224"/>
              <a:gd name="T9" fmla="*/ 2147483647 h 1024"/>
              <a:gd name="T10" fmla="*/ 0 w 224"/>
              <a:gd name="T11" fmla="*/ 0 h 1024"/>
              <a:gd name="T12" fmla="*/ 0 60000 65536"/>
              <a:gd name="T13" fmla="*/ 0 60000 65536"/>
              <a:gd name="T14" fmla="*/ 0 60000 65536"/>
              <a:gd name="T15" fmla="*/ 0 60000 65536"/>
              <a:gd name="T16" fmla="*/ 0 60000 65536"/>
              <a:gd name="T17" fmla="*/ 0 60000 65536"/>
              <a:gd name="T18" fmla="*/ 0 w 224"/>
              <a:gd name="T19" fmla="*/ 0 h 1024"/>
              <a:gd name="T20" fmla="*/ 224 w 224"/>
              <a:gd name="T21" fmla="*/ 1024 h 1024"/>
            </a:gdLst>
            <a:ahLst/>
            <a:cxnLst>
              <a:cxn ang="T12">
                <a:pos x="T0" y="T1"/>
              </a:cxn>
              <a:cxn ang="T13">
                <a:pos x="T2" y="T3"/>
              </a:cxn>
              <a:cxn ang="T14">
                <a:pos x="T4" y="T5"/>
              </a:cxn>
              <a:cxn ang="T15">
                <a:pos x="T6" y="T7"/>
              </a:cxn>
              <a:cxn ang="T16">
                <a:pos x="T8" y="T9"/>
              </a:cxn>
              <a:cxn ang="T17">
                <a:pos x="T10" y="T11"/>
              </a:cxn>
            </a:cxnLst>
            <a:rect l="T18" t="T19" r="T20" b="T21"/>
            <a:pathLst>
              <a:path w="224" h="1024">
                <a:moveTo>
                  <a:pt x="0" y="0"/>
                </a:moveTo>
                <a:lnTo>
                  <a:pt x="0" y="1023"/>
                </a:lnTo>
                <a:lnTo>
                  <a:pt x="223" y="1023"/>
                </a:lnTo>
                <a:lnTo>
                  <a:pt x="223" y="0"/>
                </a:lnTo>
                <a:lnTo>
                  <a:pt x="0" y="17"/>
                </a:lnTo>
                <a:lnTo>
                  <a:pt x="0" y="0"/>
                </a:lnTo>
              </a:path>
            </a:pathLst>
          </a:custGeom>
          <a:solidFill>
            <a:srgbClr val="FFFF00"/>
          </a:solidFill>
          <a:ln w="12700"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18467" name="Arc 3"/>
          <p:cNvSpPr>
            <a:spLocks/>
          </p:cNvSpPr>
          <p:nvPr/>
        </p:nvSpPr>
        <p:spPr bwMode="auto">
          <a:xfrm>
            <a:off x="2200275" y="2101850"/>
            <a:ext cx="142875" cy="85725"/>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3"/>
                  <a:pt x="9540" y="117"/>
                  <a:pt x="21386" y="0"/>
                </a:cubicBezTo>
              </a:path>
              <a:path w="21600" h="21599" stroke="0" extrusionOk="0">
                <a:moveTo>
                  <a:pt x="0" y="21599"/>
                </a:moveTo>
                <a:cubicBezTo>
                  <a:pt x="0" y="9753"/>
                  <a:pt x="9540" y="117"/>
                  <a:pt x="21386" y="0"/>
                </a:cubicBezTo>
                <a:lnTo>
                  <a:pt x="21600" y="21599"/>
                </a:lnTo>
                <a:close/>
              </a:path>
            </a:pathLst>
          </a:custGeom>
          <a:solidFill>
            <a:srgbClr val="FFFF00"/>
          </a:solidFill>
          <a:ln w="12700" cap="rnd">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68" name="Arc 4"/>
          <p:cNvSpPr>
            <a:spLocks/>
          </p:cNvSpPr>
          <p:nvPr/>
        </p:nvSpPr>
        <p:spPr bwMode="auto">
          <a:xfrm>
            <a:off x="2343150" y="2101850"/>
            <a:ext cx="144463" cy="85725"/>
          </a:xfrm>
          <a:custGeom>
            <a:avLst/>
            <a:gdLst>
              <a:gd name="T0" fmla="*/ 0 w 21813"/>
              <a:gd name="T1" fmla="*/ 992374 h 21600"/>
              <a:gd name="T2" fmla="*/ 2147483647 w 21813"/>
              <a:gd name="T3" fmla="*/ 2147483647 h 21600"/>
              <a:gd name="T4" fmla="*/ 2147483647 w 21813"/>
              <a:gd name="T5" fmla="*/ 2147483647 h 21600"/>
              <a:gd name="T6" fmla="*/ 0 60000 65536"/>
              <a:gd name="T7" fmla="*/ 0 60000 65536"/>
              <a:gd name="T8" fmla="*/ 0 60000 65536"/>
              <a:gd name="T9" fmla="*/ 0 w 21813"/>
              <a:gd name="T10" fmla="*/ 0 h 21600"/>
              <a:gd name="T11" fmla="*/ 21813 w 21813"/>
              <a:gd name="T12" fmla="*/ 21600 h 21600"/>
            </a:gdLst>
            <a:ahLst/>
            <a:cxnLst>
              <a:cxn ang="T6">
                <a:pos x="T0" y="T1"/>
              </a:cxn>
              <a:cxn ang="T7">
                <a:pos x="T2" y="T3"/>
              </a:cxn>
              <a:cxn ang="T8">
                <a:pos x="T4" y="T5"/>
              </a:cxn>
            </a:cxnLst>
            <a:rect l="T9" t="T10" r="T11" b="T12"/>
            <a:pathLst>
              <a:path w="21813" h="21600" fill="none" extrusionOk="0">
                <a:moveTo>
                  <a:pt x="0" y="1"/>
                </a:moveTo>
                <a:cubicBezTo>
                  <a:pt x="70" y="0"/>
                  <a:pt x="141" y="-1"/>
                  <a:pt x="213" y="0"/>
                </a:cubicBezTo>
                <a:cubicBezTo>
                  <a:pt x="12142" y="0"/>
                  <a:pt x="21813" y="9670"/>
                  <a:pt x="21813" y="21600"/>
                </a:cubicBezTo>
              </a:path>
              <a:path w="21813" h="21600" stroke="0" extrusionOk="0">
                <a:moveTo>
                  <a:pt x="0" y="1"/>
                </a:moveTo>
                <a:cubicBezTo>
                  <a:pt x="70" y="0"/>
                  <a:pt x="141" y="-1"/>
                  <a:pt x="213" y="0"/>
                </a:cubicBezTo>
                <a:cubicBezTo>
                  <a:pt x="12142" y="0"/>
                  <a:pt x="21813" y="9670"/>
                  <a:pt x="21813" y="21600"/>
                </a:cubicBezTo>
                <a:lnTo>
                  <a:pt x="213" y="21600"/>
                </a:lnTo>
                <a:close/>
              </a:path>
            </a:pathLst>
          </a:custGeom>
          <a:solidFill>
            <a:srgbClr val="FFFF00"/>
          </a:solidFill>
          <a:ln w="12700" cap="rnd">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69" name="Arc 5"/>
          <p:cNvSpPr>
            <a:spLocks/>
          </p:cNvSpPr>
          <p:nvPr/>
        </p:nvSpPr>
        <p:spPr bwMode="auto">
          <a:xfrm>
            <a:off x="2343150" y="2103438"/>
            <a:ext cx="171450" cy="57150"/>
          </a:xfrm>
          <a:custGeom>
            <a:avLst/>
            <a:gdLst>
              <a:gd name="T0" fmla="*/ 0 w 21775"/>
              <a:gd name="T1" fmla="*/ 19209 h 21600"/>
              <a:gd name="T2" fmla="*/ 2147483647 w 21775"/>
              <a:gd name="T3" fmla="*/ 363142822 h 21600"/>
              <a:gd name="T4" fmla="*/ 2147483647 w 21775"/>
              <a:gd name="T5" fmla="*/ 363142822 h 21600"/>
              <a:gd name="T6" fmla="*/ 0 60000 65536"/>
              <a:gd name="T7" fmla="*/ 0 60000 65536"/>
              <a:gd name="T8" fmla="*/ 0 60000 65536"/>
              <a:gd name="T9" fmla="*/ 0 w 21775"/>
              <a:gd name="T10" fmla="*/ 0 h 21600"/>
              <a:gd name="T11" fmla="*/ 21775 w 21775"/>
              <a:gd name="T12" fmla="*/ 21600 h 21600"/>
            </a:gdLst>
            <a:ahLst/>
            <a:cxnLst>
              <a:cxn ang="T6">
                <a:pos x="T0" y="T1"/>
              </a:cxn>
              <a:cxn ang="T7">
                <a:pos x="T2" y="T3"/>
              </a:cxn>
              <a:cxn ang="T8">
                <a:pos x="T4" y="T5"/>
              </a:cxn>
            </a:cxnLst>
            <a:rect l="T9" t="T10" r="T11" b="T12"/>
            <a:pathLst>
              <a:path w="21775" h="21600" fill="none" extrusionOk="0">
                <a:moveTo>
                  <a:pt x="-1" y="0"/>
                </a:moveTo>
                <a:cubicBezTo>
                  <a:pt x="58" y="0"/>
                  <a:pt x="116" y="-1"/>
                  <a:pt x="175" y="0"/>
                </a:cubicBezTo>
                <a:cubicBezTo>
                  <a:pt x="12104" y="0"/>
                  <a:pt x="21775" y="9670"/>
                  <a:pt x="21775" y="21600"/>
                </a:cubicBezTo>
              </a:path>
              <a:path w="21775" h="21600" stroke="0" extrusionOk="0">
                <a:moveTo>
                  <a:pt x="-1" y="0"/>
                </a:moveTo>
                <a:cubicBezTo>
                  <a:pt x="58" y="0"/>
                  <a:pt x="116" y="-1"/>
                  <a:pt x="175" y="0"/>
                </a:cubicBezTo>
                <a:cubicBezTo>
                  <a:pt x="12104" y="0"/>
                  <a:pt x="21775" y="9670"/>
                  <a:pt x="21775" y="21600"/>
                </a:cubicBezTo>
                <a:lnTo>
                  <a:pt x="175" y="21600"/>
                </a:lnTo>
                <a:close/>
              </a:path>
            </a:pathLst>
          </a:custGeom>
          <a:solidFill>
            <a:srgbClr val="FFFF00"/>
          </a:solidFill>
          <a:ln w="12700" cap="rnd">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70" name="Freeform 6"/>
          <p:cNvSpPr>
            <a:spLocks/>
          </p:cNvSpPr>
          <p:nvPr/>
        </p:nvSpPr>
        <p:spPr bwMode="auto">
          <a:xfrm>
            <a:off x="2686050" y="2159000"/>
            <a:ext cx="315913" cy="1625600"/>
          </a:xfrm>
          <a:custGeom>
            <a:avLst/>
            <a:gdLst>
              <a:gd name="T0" fmla="*/ 0 w 224"/>
              <a:gd name="T1" fmla="*/ 0 h 1024"/>
              <a:gd name="T2" fmla="*/ 0 w 224"/>
              <a:gd name="T3" fmla="*/ 2147483647 h 1024"/>
              <a:gd name="T4" fmla="*/ 2147483647 w 224"/>
              <a:gd name="T5" fmla="*/ 2147483647 h 1024"/>
              <a:gd name="T6" fmla="*/ 2147483647 w 224"/>
              <a:gd name="T7" fmla="*/ 0 h 1024"/>
              <a:gd name="T8" fmla="*/ 0 w 224"/>
              <a:gd name="T9" fmla="*/ 2147483647 h 1024"/>
              <a:gd name="T10" fmla="*/ 0 w 224"/>
              <a:gd name="T11" fmla="*/ 0 h 1024"/>
              <a:gd name="T12" fmla="*/ 0 60000 65536"/>
              <a:gd name="T13" fmla="*/ 0 60000 65536"/>
              <a:gd name="T14" fmla="*/ 0 60000 65536"/>
              <a:gd name="T15" fmla="*/ 0 60000 65536"/>
              <a:gd name="T16" fmla="*/ 0 60000 65536"/>
              <a:gd name="T17" fmla="*/ 0 60000 65536"/>
              <a:gd name="T18" fmla="*/ 0 w 224"/>
              <a:gd name="T19" fmla="*/ 0 h 1024"/>
              <a:gd name="T20" fmla="*/ 224 w 224"/>
              <a:gd name="T21" fmla="*/ 1024 h 1024"/>
            </a:gdLst>
            <a:ahLst/>
            <a:cxnLst>
              <a:cxn ang="T12">
                <a:pos x="T0" y="T1"/>
              </a:cxn>
              <a:cxn ang="T13">
                <a:pos x="T2" y="T3"/>
              </a:cxn>
              <a:cxn ang="T14">
                <a:pos x="T4" y="T5"/>
              </a:cxn>
              <a:cxn ang="T15">
                <a:pos x="T6" y="T7"/>
              </a:cxn>
              <a:cxn ang="T16">
                <a:pos x="T8" y="T9"/>
              </a:cxn>
              <a:cxn ang="T17">
                <a:pos x="T10" y="T11"/>
              </a:cxn>
            </a:cxnLst>
            <a:rect l="T18" t="T19" r="T20" b="T21"/>
            <a:pathLst>
              <a:path w="224" h="1024">
                <a:moveTo>
                  <a:pt x="0" y="0"/>
                </a:moveTo>
                <a:lnTo>
                  <a:pt x="0" y="1023"/>
                </a:lnTo>
                <a:lnTo>
                  <a:pt x="223" y="1023"/>
                </a:lnTo>
                <a:lnTo>
                  <a:pt x="223" y="0"/>
                </a:lnTo>
                <a:lnTo>
                  <a:pt x="0" y="17"/>
                </a:lnTo>
                <a:lnTo>
                  <a:pt x="0" y="0"/>
                </a:lnTo>
              </a:path>
            </a:pathLst>
          </a:custGeom>
          <a:solidFill>
            <a:srgbClr val="FFFF00"/>
          </a:solidFill>
          <a:ln w="12700"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18471" name="Arc 7"/>
          <p:cNvSpPr>
            <a:spLocks/>
          </p:cNvSpPr>
          <p:nvPr/>
        </p:nvSpPr>
        <p:spPr bwMode="auto">
          <a:xfrm>
            <a:off x="2687638" y="2101850"/>
            <a:ext cx="142875" cy="85725"/>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7" y="0"/>
                </a:cubicBezTo>
              </a:path>
              <a:path w="21600" h="21599" stroke="0" extrusionOk="0">
                <a:moveTo>
                  <a:pt x="0" y="21599"/>
                </a:moveTo>
                <a:cubicBezTo>
                  <a:pt x="0" y="9752"/>
                  <a:pt x="9541" y="116"/>
                  <a:pt x="21387" y="0"/>
                </a:cubicBezTo>
                <a:lnTo>
                  <a:pt x="21600" y="21599"/>
                </a:lnTo>
                <a:close/>
              </a:path>
            </a:pathLst>
          </a:custGeom>
          <a:solidFill>
            <a:srgbClr val="FFFF00"/>
          </a:solidFill>
          <a:ln w="12700" cap="rnd">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72" name="Arc 8"/>
          <p:cNvSpPr>
            <a:spLocks/>
          </p:cNvSpPr>
          <p:nvPr/>
        </p:nvSpPr>
        <p:spPr bwMode="auto">
          <a:xfrm>
            <a:off x="2828925" y="2101850"/>
            <a:ext cx="142875" cy="85725"/>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 y="0"/>
                </a:moveTo>
                <a:cubicBezTo>
                  <a:pt x="12059" y="117"/>
                  <a:pt x="21600" y="9753"/>
                  <a:pt x="21600" y="21599"/>
                </a:cubicBezTo>
              </a:path>
              <a:path w="21600" h="21599" stroke="0" extrusionOk="0">
                <a:moveTo>
                  <a:pt x="213" y="0"/>
                </a:moveTo>
                <a:cubicBezTo>
                  <a:pt x="12059" y="117"/>
                  <a:pt x="21600" y="9753"/>
                  <a:pt x="21600" y="21599"/>
                </a:cubicBezTo>
                <a:lnTo>
                  <a:pt x="0" y="21599"/>
                </a:lnTo>
                <a:close/>
              </a:path>
            </a:pathLst>
          </a:custGeom>
          <a:solidFill>
            <a:srgbClr val="FFFF00"/>
          </a:solidFill>
          <a:ln w="12700" cap="rnd">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73" name="Arc 9"/>
          <p:cNvSpPr>
            <a:spLocks/>
          </p:cNvSpPr>
          <p:nvPr/>
        </p:nvSpPr>
        <p:spPr bwMode="auto">
          <a:xfrm>
            <a:off x="2828925" y="2103438"/>
            <a:ext cx="173038" cy="57150"/>
          </a:xfrm>
          <a:custGeom>
            <a:avLst/>
            <a:gdLst>
              <a:gd name="T0" fmla="*/ 0 w 21775"/>
              <a:gd name="T1" fmla="*/ 19209 h 21600"/>
              <a:gd name="T2" fmla="*/ 2147483647 w 21775"/>
              <a:gd name="T3" fmla="*/ 363142822 h 21600"/>
              <a:gd name="T4" fmla="*/ 2147483647 w 21775"/>
              <a:gd name="T5" fmla="*/ 363142822 h 21600"/>
              <a:gd name="T6" fmla="*/ 0 60000 65536"/>
              <a:gd name="T7" fmla="*/ 0 60000 65536"/>
              <a:gd name="T8" fmla="*/ 0 60000 65536"/>
              <a:gd name="T9" fmla="*/ 0 w 21775"/>
              <a:gd name="T10" fmla="*/ 0 h 21600"/>
              <a:gd name="T11" fmla="*/ 21775 w 21775"/>
              <a:gd name="T12" fmla="*/ 21600 h 21600"/>
            </a:gdLst>
            <a:ahLst/>
            <a:cxnLst>
              <a:cxn ang="T6">
                <a:pos x="T0" y="T1"/>
              </a:cxn>
              <a:cxn ang="T7">
                <a:pos x="T2" y="T3"/>
              </a:cxn>
              <a:cxn ang="T8">
                <a:pos x="T4" y="T5"/>
              </a:cxn>
            </a:cxnLst>
            <a:rect l="T9" t="T10" r="T11" b="T12"/>
            <a:pathLst>
              <a:path w="21775" h="21600" fill="none" extrusionOk="0">
                <a:moveTo>
                  <a:pt x="-1" y="0"/>
                </a:moveTo>
                <a:cubicBezTo>
                  <a:pt x="58" y="0"/>
                  <a:pt x="116" y="-1"/>
                  <a:pt x="175" y="0"/>
                </a:cubicBezTo>
                <a:cubicBezTo>
                  <a:pt x="12104" y="0"/>
                  <a:pt x="21775" y="9670"/>
                  <a:pt x="21775" y="21600"/>
                </a:cubicBezTo>
              </a:path>
              <a:path w="21775" h="21600" stroke="0" extrusionOk="0">
                <a:moveTo>
                  <a:pt x="-1" y="0"/>
                </a:moveTo>
                <a:cubicBezTo>
                  <a:pt x="58" y="0"/>
                  <a:pt x="116" y="-1"/>
                  <a:pt x="175" y="0"/>
                </a:cubicBezTo>
                <a:cubicBezTo>
                  <a:pt x="12104" y="0"/>
                  <a:pt x="21775" y="9670"/>
                  <a:pt x="21775" y="21600"/>
                </a:cubicBezTo>
                <a:lnTo>
                  <a:pt x="175" y="21600"/>
                </a:lnTo>
                <a:close/>
              </a:path>
            </a:pathLst>
          </a:custGeom>
          <a:solidFill>
            <a:srgbClr val="FFFF00"/>
          </a:solidFill>
          <a:ln w="12700" cap="rnd">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74" name="Rectangle 10"/>
          <p:cNvSpPr>
            <a:spLocks noChangeArrowheads="1"/>
          </p:cNvSpPr>
          <p:nvPr/>
        </p:nvSpPr>
        <p:spPr bwMode="auto">
          <a:xfrm>
            <a:off x="2292350" y="2049463"/>
            <a:ext cx="130175" cy="44450"/>
          </a:xfrm>
          <a:prstGeom prst="rect">
            <a:avLst/>
          </a:prstGeom>
          <a:solidFill>
            <a:srgbClr val="FFFF00"/>
          </a:solidFill>
          <a:ln w="12700">
            <a:solidFill>
              <a:schemeClr val="tx1"/>
            </a:solidFill>
            <a:miter lim="800000"/>
            <a:headEnd/>
            <a:tailEnd/>
          </a:ln>
        </p:spPr>
        <p:txBody>
          <a:bodyPr wrap="none" anchor="ctr"/>
          <a:lstStyle/>
          <a:p>
            <a:pPr>
              <a:spcBef>
                <a:spcPct val="50000"/>
              </a:spcBef>
            </a:pPr>
            <a:endParaRPr lang="en-US" sz="1200" dirty="0">
              <a:solidFill>
                <a:srgbClr val="000000"/>
              </a:solidFill>
              <a:latin typeface="Arial" charset="0"/>
            </a:endParaRPr>
          </a:p>
        </p:txBody>
      </p:sp>
      <p:sp>
        <p:nvSpPr>
          <p:cNvPr id="318475" name="Rectangle 11"/>
          <p:cNvSpPr>
            <a:spLocks noChangeArrowheads="1"/>
          </p:cNvSpPr>
          <p:nvPr/>
        </p:nvSpPr>
        <p:spPr bwMode="auto">
          <a:xfrm>
            <a:off x="2776538" y="2049463"/>
            <a:ext cx="131762" cy="44450"/>
          </a:xfrm>
          <a:prstGeom prst="rect">
            <a:avLst/>
          </a:prstGeom>
          <a:solidFill>
            <a:srgbClr val="FFFF00"/>
          </a:solidFill>
          <a:ln w="12700">
            <a:solidFill>
              <a:schemeClr val="tx1"/>
            </a:solidFill>
            <a:miter lim="800000"/>
            <a:headEnd/>
            <a:tailEnd/>
          </a:ln>
        </p:spPr>
        <p:txBody>
          <a:bodyPr wrap="none" anchor="ctr"/>
          <a:lstStyle/>
          <a:p>
            <a:pPr>
              <a:spcBef>
                <a:spcPct val="50000"/>
              </a:spcBef>
            </a:pPr>
            <a:endParaRPr lang="en-US" sz="1200" dirty="0">
              <a:solidFill>
                <a:srgbClr val="000000"/>
              </a:solidFill>
              <a:latin typeface="Arial" charset="0"/>
            </a:endParaRPr>
          </a:p>
        </p:txBody>
      </p:sp>
      <p:sp>
        <p:nvSpPr>
          <p:cNvPr id="318476" name="Oval 12"/>
          <p:cNvSpPr>
            <a:spLocks noChangeArrowheads="1"/>
          </p:cNvSpPr>
          <p:nvPr/>
        </p:nvSpPr>
        <p:spPr bwMode="auto">
          <a:xfrm>
            <a:off x="2776538" y="1992313"/>
            <a:ext cx="131762" cy="44450"/>
          </a:xfrm>
          <a:prstGeom prst="ellipse">
            <a:avLst/>
          </a:prstGeom>
          <a:solidFill>
            <a:srgbClr val="FFFF00"/>
          </a:solidFill>
          <a:ln w="12700">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77" name="Oval 13"/>
          <p:cNvSpPr>
            <a:spLocks noChangeArrowheads="1"/>
          </p:cNvSpPr>
          <p:nvPr/>
        </p:nvSpPr>
        <p:spPr bwMode="auto">
          <a:xfrm>
            <a:off x="2292350" y="1992313"/>
            <a:ext cx="130175" cy="44450"/>
          </a:xfrm>
          <a:prstGeom prst="ellipse">
            <a:avLst/>
          </a:prstGeom>
          <a:solidFill>
            <a:srgbClr val="FFFF00"/>
          </a:solidFill>
          <a:ln w="12700">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78" name="Freeform 14"/>
          <p:cNvSpPr>
            <a:spLocks/>
          </p:cNvSpPr>
          <p:nvPr/>
        </p:nvSpPr>
        <p:spPr bwMode="auto">
          <a:xfrm>
            <a:off x="2428875" y="2071688"/>
            <a:ext cx="371475" cy="1587"/>
          </a:xfrm>
          <a:custGeom>
            <a:avLst/>
            <a:gdLst>
              <a:gd name="T0" fmla="*/ 0 w 263"/>
              <a:gd name="T1" fmla="*/ 0 h 1"/>
              <a:gd name="T2" fmla="*/ 0 w 263"/>
              <a:gd name="T3" fmla="*/ 0 h 1"/>
              <a:gd name="T4" fmla="*/ 0 w 263"/>
              <a:gd name="T5" fmla="*/ 0 h 1"/>
              <a:gd name="T6" fmla="*/ 0 w 263"/>
              <a:gd name="T7" fmla="*/ 0 h 1"/>
              <a:gd name="T8" fmla="*/ 2147483647 w 263"/>
              <a:gd name="T9" fmla="*/ 0 h 1"/>
              <a:gd name="T10" fmla="*/ 2147483647 w 263"/>
              <a:gd name="T11" fmla="*/ 0 h 1"/>
              <a:gd name="T12" fmla="*/ 2147483647 w 263"/>
              <a:gd name="T13" fmla="*/ 0 h 1"/>
              <a:gd name="T14" fmla="*/ 2147483647 w 263"/>
              <a:gd name="T15" fmla="*/ 0 h 1"/>
              <a:gd name="T16" fmla="*/ 2147483647 w 263"/>
              <a:gd name="T17" fmla="*/ 0 h 1"/>
              <a:gd name="T18" fmla="*/ 2147483647 w 263"/>
              <a:gd name="T19" fmla="*/ 0 h 1"/>
              <a:gd name="T20" fmla="*/ 2147483647 w 263"/>
              <a:gd name="T21" fmla="*/ 0 h 1"/>
              <a:gd name="T22" fmla="*/ 2147483647 w 263"/>
              <a:gd name="T23" fmla="*/ 0 h 1"/>
              <a:gd name="T24" fmla="*/ 2147483647 w 263"/>
              <a:gd name="T25" fmla="*/ 0 h 1"/>
              <a:gd name="T26" fmla="*/ 2147483647 w 263"/>
              <a:gd name="T27" fmla="*/ 0 h 1"/>
              <a:gd name="T28" fmla="*/ 2147483647 w 263"/>
              <a:gd name="T29" fmla="*/ 0 h 1"/>
              <a:gd name="T30" fmla="*/ 2147483647 w 263"/>
              <a:gd name="T31" fmla="*/ 0 h 1"/>
              <a:gd name="T32" fmla="*/ 2147483647 w 263"/>
              <a:gd name="T33" fmla="*/ 0 h 1"/>
              <a:gd name="T34" fmla="*/ 2147483647 w 263"/>
              <a:gd name="T35" fmla="*/ 0 h 1"/>
              <a:gd name="T36" fmla="*/ 2147483647 w 263"/>
              <a:gd name="T37" fmla="*/ 0 h 1"/>
              <a:gd name="T38" fmla="*/ 2147483647 w 263"/>
              <a:gd name="T39" fmla="*/ 0 h 1"/>
              <a:gd name="T40" fmla="*/ 2147483647 w 263"/>
              <a:gd name="T41" fmla="*/ 0 h 1"/>
              <a:gd name="T42" fmla="*/ 2147483647 w 263"/>
              <a:gd name="T43" fmla="*/ 0 h 1"/>
              <a:gd name="T44" fmla="*/ 2147483647 w 263"/>
              <a:gd name="T45" fmla="*/ 0 h 1"/>
              <a:gd name="T46" fmla="*/ 2147483647 w 263"/>
              <a:gd name="T47" fmla="*/ 0 h 1"/>
              <a:gd name="T48" fmla="*/ 2147483647 w 263"/>
              <a:gd name="T49" fmla="*/ 0 h 1"/>
              <a:gd name="T50" fmla="*/ 2147483647 w 263"/>
              <a:gd name="T51" fmla="*/ 0 h 1"/>
              <a:gd name="T52" fmla="*/ 2147483647 w 263"/>
              <a:gd name="T53" fmla="*/ 0 h 1"/>
              <a:gd name="T54" fmla="*/ 2147483647 w 263"/>
              <a:gd name="T55" fmla="*/ 0 h 1"/>
              <a:gd name="T56" fmla="*/ 2147483647 w 263"/>
              <a:gd name="T57" fmla="*/ 0 h 1"/>
              <a:gd name="T58" fmla="*/ 2147483647 w 263"/>
              <a:gd name="T59" fmla="*/ 0 h 1"/>
              <a:gd name="T60" fmla="*/ 2147483647 w 263"/>
              <a:gd name="T61" fmla="*/ 0 h 1"/>
              <a:gd name="T62" fmla="*/ 2147483647 w 263"/>
              <a:gd name="T63" fmla="*/ 0 h 1"/>
              <a:gd name="T64" fmla="*/ 2147483647 w 263"/>
              <a:gd name="T65" fmla="*/ 0 h 1"/>
              <a:gd name="T66" fmla="*/ 2147483647 w 263"/>
              <a:gd name="T67" fmla="*/ 0 h 1"/>
              <a:gd name="T68" fmla="*/ 2147483647 w 263"/>
              <a:gd name="T69" fmla="*/ 0 h 1"/>
              <a:gd name="T70" fmla="*/ 2147483647 w 263"/>
              <a:gd name="T71" fmla="*/ 0 h 1"/>
              <a:gd name="T72" fmla="*/ 2147483647 w 263"/>
              <a:gd name="T73" fmla="*/ 0 h 1"/>
              <a:gd name="T74" fmla="*/ 2147483647 w 263"/>
              <a:gd name="T75" fmla="*/ 0 h 1"/>
              <a:gd name="T76" fmla="*/ 2147483647 w 263"/>
              <a:gd name="T77" fmla="*/ 0 h 1"/>
              <a:gd name="T78" fmla="*/ 2147483647 w 263"/>
              <a:gd name="T79" fmla="*/ 0 h 1"/>
              <a:gd name="T80" fmla="*/ 2147483647 w 263"/>
              <a:gd name="T81" fmla="*/ 0 h 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1"/>
              <a:gd name="T125" fmla="*/ 263 w 263"/>
              <a:gd name="T126" fmla="*/ 1 h 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1">
                <a:moveTo>
                  <a:pt x="0" y="0"/>
                </a:moveTo>
                <a:lnTo>
                  <a:pt x="0" y="0"/>
                </a:lnTo>
                <a:lnTo>
                  <a:pt x="20" y="0"/>
                </a:lnTo>
                <a:lnTo>
                  <a:pt x="40" y="0"/>
                </a:lnTo>
                <a:lnTo>
                  <a:pt x="60" y="0"/>
                </a:lnTo>
                <a:lnTo>
                  <a:pt x="80" y="0"/>
                </a:lnTo>
                <a:lnTo>
                  <a:pt x="101" y="0"/>
                </a:lnTo>
                <a:lnTo>
                  <a:pt x="121" y="0"/>
                </a:lnTo>
                <a:lnTo>
                  <a:pt x="141" y="0"/>
                </a:lnTo>
                <a:lnTo>
                  <a:pt x="160" y="0"/>
                </a:lnTo>
                <a:lnTo>
                  <a:pt x="181" y="0"/>
                </a:lnTo>
                <a:lnTo>
                  <a:pt x="201" y="0"/>
                </a:lnTo>
                <a:lnTo>
                  <a:pt x="221" y="0"/>
                </a:lnTo>
                <a:lnTo>
                  <a:pt x="241" y="0"/>
                </a:lnTo>
                <a:lnTo>
                  <a:pt x="262" y="0"/>
                </a:lnTo>
                <a:lnTo>
                  <a:pt x="0" y="0"/>
                </a:lnTo>
              </a:path>
            </a:pathLst>
          </a:custGeom>
          <a:solidFill>
            <a:srgbClr val="FFFF00"/>
          </a:solidFill>
          <a:ln w="12700"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18479" name="Freeform 15"/>
          <p:cNvSpPr>
            <a:spLocks/>
          </p:cNvSpPr>
          <p:nvPr/>
        </p:nvSpPr>
        <p:spPr bwMode="auto">
          <a:xfrm>
            <a:off x="2428875" y="2071688"/>
            <a:ext cx="371475" cy="1587"/>
          </a:xfrm>
          <a:custGeom>
            <a:avLst/>
            <a:gdLst>
              <a:gd name="T0" fmla="*/ 0 w 263"/>
              <a:gd name="T1" fmla="*/ 0 h 1"/>
              <a:gd name="T2" fmla="*/ 0 w 263"/>
              <a:gd name="T3" fmla="*/ 0 h 1"/>
              <a:gd name="T4" fmla="*/ 0 w 263"/>
              <a:gd name="T5" fmla="*/ 0 h 1"/>
              <a:gd name="T6" fmla="*/ 0 w 263"/>
              <a:gd name="T7" fmla="*/ 0 h 1"/>
              <a:gd name="T8" fmla="*/ 2147483647 w 263"/>
              <a:gd name="T9" fmla="*/ 0 h 1"/>
              <a:gd name="T10" fmla="*/ 2147483647 w 263"/>
              <a:gd name="T11" fmla="*/ 0 h 1"/>
              <a:gd name="T12" fmla="*/ 2147483647 w 263"/>
              <a:gd name="T13" fmla="*/ 0 h 1"/>
              <a:gd name="T14" fmla="*/ 2147483647 w 263"/>
              <a:gd name="T15" fmla="*/ 0 h 1"/>
              <a:gd name="T16" fmla="*/ 2147483647 w 263"/>
              <a:gd name="T17" fmla="*/ 0 h 1"/>
              <a:gd name="T18" fmla="*/ 2147483647 w 263"/>
              <a:gd name="T19" fmla="*/ 0 h 1"/>
              <a:gd name="T20" fmla="*/ 2147483647 w 263"/>
              <a:gd name="T21" fmla="*/ 0 h 1"/>
              <a:gd name="T22" fmla="*/ 2147483647 w 263"/>
              <a:gd name="T23" fmla="*/ 0 h 1"/>
              <a:gd name="T24" fmla="*/ 2147483647 w 263"/>
              <a:gd name="T25" fmla="*/ 0 h 1"/>
              <a:gd name="T26" fmla="*/ 2147483647 w 263"/>
              <a:gd name="T27" fmla="*/ 0 h 1"/>
              <a:gd name="T28" fmla="*/ 2147483647 w 263"/>
              <a:gd name="T29" fmla="*/ 0 h 1"/>
              <a:gd name="T30" fmla="*/ 2147483647 w 263"/>
              <a:gd name="T31" fmla="*/ 0 h 1"/>
              <a:gd name="T32" fmla="*/ 2147483647 w 263"/>
              <a:gd name="T33" fmla="*/ 0 h 1"/>
              <a:gd name="T34" fmla="*/ 2147483647 w 263"/>
              <a:gd name="T35" fmla="*/ 0 h 1"/>
              <a:gd name="T36" fmla="*/ 2147483647 w 263"/>
              <a:gd name="T37" fmla="*/ 0 h 1"/>
              <a:gd name="T38" fmla="*/ 2147483647 w 263"/>
              <a:gd name="T39" fmla="*/ 0 h 1"/>
              <a:gd name="T40" fmla="*/ 2147483647 w 263"/>
              <a:gd name="T41" fmla="*/ 0 h 1"/>
              <a:gd name="T42" fmla="*/ 2147483647 w 263"/>
              <a:gd name="T43" fmla="*/ 0 h 1"/>
              <a:gd name="T44" fmla="*/ 2147483647 w 263"/>
              <a:gd name="T45" fmla="*/ 0 h 1"/>
              <a:gd name="T46" fmla="*/ 2147483647 w 263"/>
              <a:gd name="T47" fmla="*/ 0 h 1"/>
              <a:gd name="T48" fmla="*/ 2147483647 w 263"/>
              <a:gd name="T49" fmla="*/ 0 h 1"/>
              <a:gd name="T50" fmla="*/ 2147483647 w 263"/>
              <a:gd name="T51" fmla="*/ 0 h 1"/>
              <a:gd name="T52" fmla="*/ 2147483647 w 263"/>
              <a:gd name="T53" fmla="*/ 0 h 1"/>
              <a:gd name="T54" fmla="*/ 2147483647 w 263"/>
              <a:gd name="T55" fmla="*/ 0 h 1"/>
              <a:gd name="T56" fmla="*/ 2147483647 w 263"/>
              <a:gd name="T57" fmla="*/ 0 h 1"/>
              <a:gd name="T58" fmla="*/ 2147483647 w 263"/>
              <a:gd name="T59" fmla="*/ 0 h 1"/>
              <a:gd name="T60" fmla="*/ 2147483647 w 263"/>
              <a:gd name="T61" fmla="*/ 0 h 1"/>
              <a:gd name="T62" fmla="*/ 2147483647 w 263"/>
              <a:gd name="T63" fmla="*/ 0 h 1"/>
              <a:gd name="T64" fmla="*/ 2147483647 w 263"/>
              <a:gd name="T65" fmla="*/ 0 h 1"/>
              <a:gd name="T66" fmla="*/ 2147483647 w 263"/>
              <a:gd name="T67" fmla="*/ 0 h 1"/>
              <a:gd name="T68" fmla="*/ 2147483647 w 263"/>
              <a:gd name="T69" fmla="*/ 0 h 1"/>
              <a:gd name="T70" fmla="*/ 2147483647 w 263"/>
              <a:gd name="T71" fmla="*/ 0 h 1"/>
              <a:gd name="T72" fmla="*/ 2147483647 w 263"/>
              <a:gd name="T73" fmla="*/ 0 h 1"/>
              <a:gd name="T74" fmla="*/ 2147483647 w 263"/>
              <a:gd name="T75" fmla="*/ 0 h 1"/>
              <a:gd name="T76" fmla="*/ 2147483647 w 263"/>
              <a:gd name="T77" fmla="*/ 0 h 1"/>
              <a:gd name="T78" fmla="*/ 2147483647 w 263"/>
              <a:gd name="T79" fmla="*/ 0 h 1"/>
              <a:gd name="T80" fmla="*/ 2147483647 w 263"/>
              <a:gd name="T81" fmla="*/ 0 h 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1"/>
              <a:gd name="T125" fmla="*/ 263 w 263"/>
              <a:gd name="T126" fmla="*/ 1 h 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1">
                <a:moveTo>
                  <a:pt x="0" y="0"/>
                </a:moveTo>
                <a:lnTo>
                  <a:pt x="0" y="0"/>
                </a:lnTo>
                <a:lnTo>
                  <a:pt x="20" y="0"/>
                </a:lnTo>
                <a:lnTo>
                  <a:pt x="40" y="0"/>
                </a:lnTo>
                <a:lnTo>
                  <a:pt x="60" y="0"/>
                </a:lnTo>
                <a:lnTo>
                  <a:pt x="80" y="0"/>
                </a:lnTo>
                <a:lnTo>
                  <a:pt x="101" y="0"/>
                </a:lnTo>
                <a:lnTo>
                  <a:pt x="121" y="0"/>
                </a:lnTo>
                <a:lnTo>
                  <a:pt x="141" y="0"/>
                </a:lnTo>
                <a:lnTo>
                  <a:pt x="160" y="0"/>
                </a:lnTo>
                <a:lnTo>
                  <a:pt x="181" y="0"/>
                </a:lnTo>
                <a:lnTo>
                  <a:pt x="201" y="0"/>
                </a:lnTo>
                <a:lnTo>
                  <a:pt x="221" y="0"/>
                </a:lnTo>
                <a:lnTo>
                  <a:pt x="241" y="0"/>
                </a:lnTo>
                <a:lnTo>
                  <a:pt x="262" y="0"/>
                </a:lnTo>
              </a:path>
            </a:pathLst>
          </a:custGeom>
          <a:solidFill>
            <a:srgbClr val="FFFF00"/>
          </a:solidFill>
          <a:ln w="25400" cap="rnd" cmpd="sng">
            <a:solidFill>
              <a:schemeClr val="tx1"/>
            </a:solidFill>
            <a:prstDash val="solid"/>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8480" name="Oval 16"/>
          <p:cNvSpPr>
            <a:spLocks noChangeArrowheads="1"/>
          </p:cNvSpPr>
          <p:nvPr/>
        </p:nvSpPr>
        <p:spPr bwMode="auto">
          <a:xfrm>
            <a:off x="2576513" y="2049463"/>
            <a:ext cx="47625" cy="73025"/>
          </a:xfrm>
          <a:prstGeom prst="ellipse">
            <a:avLst/>
          </a:prstGeom>
          <a:solidFill>
            <a:srgbClr val="FFFF00"/>
          </a:solidFill>
          <a:ln w="12700">
            <a:solidFill>
              <a:schemeClr val="tx1"/>
            </a:solidFill>
            <a:round/>
            <a:headEnd/>
            <a:tailEnd/>
          </a:ln>
        </p:spPr>
        <p:txBody>
          <a:bodyPr wrap="none" anchor="ctr"/>
          <a:lstStyle/>
          <a:p>
            <a:pPr>
              <a:spcBef>
                <a:spcPct val="50000"/>
              </a:spcBef>
            </a:pPr>
            <a:endParaRPr lang="en-US" sz="1200" dirty="0">
              <a:solidFill>
                <a:srgbClr val="000000"/>
              </a:solidFill>
              <a:latin typeface="Arial" charset="0"/>
            </a:endParaRPr>
          </a:p>
        </p:txBody>
      </p:sp>
      <p:sp>
        <p:nvSpPr>
          <p:cNvPr id="318481" name="Freeform 17"/>
          <p:cNvSpPr>
            <a:spLocks/>
          </p:cNvSpPr>
          <p:nvPr/>
        </p:nvSpPr>
        <p:spPr bwMode="auto">
          <a:xfrm>
            <a:off x="2884488" y="2057400"/>
            <a:ext cx="258762" cy="30163"/>
          </a:xfrm>
          <a:custGeom>
            <a:avLst/>
            <a:gdLst>
              <a:gd name="T0" fmla="*/ 2147483647 w 183"/>
              <a:gd name="T1" fmla="*/ 0 h 19"/>
              <a:gd name="T2" fmla="*/ 0 w 183"/>
              <a:gd name="T3" fmla="*/ 0 h 19"/>
              <a:gd name="T4" fmla="*/ 0 w 183"/>
              <a:gd name="T5" fmla="*/ 2147483647 h 19"/>
              <a:gd name="T6" fmla="*/ 2147483647 w 183"/>
              <a:gd name="T7" fmla="*/ 2147483647 h 19"/>
              <a:gd name="T8" fmla="*/ 2147483647 w 183"/>
              <a:gd name="T9" fmla="*/ 0 h 19"/>
              <a:gd name="T10" fmla="*/ 0 60000 65536"/>
              <a:gd name="T11" fmla="*/ 0 60000 65536"/>
              <a:gd name="T12" fmla="*/ 0 60000 65536"/>
              <a:gd name="T13" fmla="*/ 0 60000 65536"/>
              <a:gd name="T14" fmla="*/ 0 60000 65536"/>
              <a:gd name="T15" fmla="*/ 0 w 183"/>
              <a:gd name="T16" fmla="*/ 0 h 19"/>
              <a:gd name="T17" fmla="*/ 183 w 183"/>
              <a:gd name="T18" fmla="*/ 19 h 19"/>
            </a:gdLst>
            <a:ahLst/>
            <a:cxnLst>
              <a:cxn ang="T10">
                <a:pos x="T0" y="T1"/>
              </a:cxn>
              <a:cxn ang="T11">
                <a:pos x="T2" y="T3"/>
              </a:cxn>
              <a:cxn ang="T12">
                <a:pos x="T4" y="T5"/>
              </a:cxn>
              <a:cxn ang="T13">
                <a:pos x="T6" y="T7"/>
              </a:cxn>
              <a:cxn ang="T14">
                <a:pos x="T8" y="T9"/>
              </a:cxn>
            </a:cxnLst>
            <a:rect l="T15" t="T16" r="T17" b="T18"/>
            <a:pathLst>
              <a:path w="183" h="19">
                <a:moveTo>
                  <a:pt x="182" y="0"/>
                </a:moveTo>
                <a:lnTo>
                  <a:pt x="0" y="0"/>
                </a:lnTo>
                <a:lnTo>
                  <a:pt x="0" y="18"/>
                </a:lnTo>
                <a:lnTo>
                  <a:pt x="182" y="18"/>
                </a:lnTo>
                <a:lnTo>
                  <a:pt x="182" y="0"/>
                </a:lnTo>
              </a:path>
            </a:pathLst>
          </a:custGeom>
          <a:solidFill>
            <a:srgbClr val="FFFF00"/>
          </a:solidFill>
          <a:ln w="12700"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18482" name="Freeform 18"/>
          <p:cNvSpPr>
            <a:spLocks/>
          </p:cNvSpPr>
          <p:nvPr/>
        </p:nvSpPr>
        <p:spPr bwMode="auto">
          <a:xfrm>
            <a:off x="3170238" y="2100263"/>
            <a:ext cx="3227387" cy="2595562"/>
          </a:xfrm>
          <a:custGeom>
            <a:avLst/>
            <a:gdLst>
              <a:gd name="T0" fmla="*/ 2147483647 w 2288"/>
              <a:gd name="T1" fmla="*/ 0 h 1635"/>
              <a:gd name="T2" fmla="*/ 2147483647 w 2288"/>
              <a:gd name="T3" fmla="*/ 2147483647 h 1635"/>
              <a:gd name="T4" fmla="*/ 2147483647 w 2288"/>
              <a:gd name="T5" fmla="*/ 2147483647 h 1635"/>
              <a:gd name="T6" fmla="*/ 2147483647 w 2288"/>
              <a:gd name="T7" fmla="*/ 2147483647 h 1635"/>
              <a:gd name="T8" fmla="*/ 2147483647 w 2288"/>
              <a:gd name="T9" fmla="*/ 2147483647 h 1635"/>
              <a:gd name="T10" fmla="*/ 2147483647 w 2288"/>
              <a:gd name="T11" fmla="*/ 2147483647 h 1635"/>
              <a:gd name="T12" fmla="*/ 2147483647 w 2288"/>
              <a:gd name="T13" fmla="*/ 2147483647 h 1635"/>
              <a:gd name="T14" fmla="*/ 2147483647 w 2288"/>
              <a:gd name="T15" fmla="*/ 2147483647 h 1635"/>
              <a:gd name="T16" fmla="*/ 2147483647 w 2288"/>
              <a:gd name="T17" fmla="*/ 2147483647 h 1635"/>
              <a:gd name="T18" fmla="*/ 0 w 2288"/>
              <a:gd name="T19" fmla="*/ 2147483647 h 1635"/>
              <a:gd name="T20" fmla="*/ 2147483647 w 2288"/>
              <a:gd name="T21" fmla="*/ 2147483647 h 1635"/>
              <a:gd name="T22" fmla="*/ 2147483647 w 2288"/>
              <a:gd name="T23" fmla="*/ 0 h 16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8"/>
              <a:gd name="T37" fmla="*/ 0 h 1635"/>
              <a:gd name="T38" fmla="*/ 2288 w 2288"/>
              <a:gd name="T39" fmla="*/ 1635 h 16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8" h="1635">
                <a:moveTo>
                  <a:pt x="20" y="0"/>
                </a:moveTo>
                <a:lnTo>
                  <a:pt x="243" y="1060"/>
                </a:lnTo>
                <a:lnTo>
                  <a:pt x="971" y="1060"/>
                </a:lnTo>
                <a:lnTo>
                  <a:pt x="971" y="1634"/>
                </a:lnTo>
                <a:lnTo>
                  <a:pt x="2287" y="1634"/>
                </a:lnTo>
                <a:lnTo>
                  <a:pt x="2287" y="1347"/>
                </a:lnTo>
                <a:lnTo>
                  <a:pt x="1619" y="1131"/>
                </a:lnTo>
                <a:lnTo>
                  <a:pt x="1295" y="682"/>
                </a:lnTo>
                <a:lnTo>
                  <a:pt x="628" y="665"/>
                </a:lnTo>
                <a:lnTo>
                  <a:pt x="0" y="18"/>
                </a:lnTo>
                <a:lnTo>
                  <a:pt x="20" y="36"/>
                </a:lnTo>
                <a:lnTo>
                  <a:pt x="20" y="0"/>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3" name="Freeform 19"/>
          <p:cNvSpPr>
            <a:spLocks/>
          </p:cNvSpPr>
          <p:nvPr/>
        </p:nvSpPr>
        <p:spPr bwMode="auto">
          <a:xfrm>
            <a:off x="3227388" y="2214563"/>
            <a:ext cx="3144837" cy="2024062"/>
          </a:xfrm>
          <a:custGeom>
            <a:avLst/>
            <a:gdLst>
              <a:gd name="T0" fmla="*/ 2147483647 w 2229"/>
              <a:gd name="T1" fmla="*/ 2147483647 h 1275"/>
              <a:gd name="T2" fmla="*/ 2147483647 w 2229"/>
              <a:gd name="T3" fmla="*/ 2147483647 h 1275"/>
              <a:gd name="T4" fmla="*/ 2147483647 w 2229"/>
              <a:gd name="T5" fmla="*/ 2147483647 h 1275"/>
              <a:gd name="T6" fmla="*/ 2147483647 w 2229"/>
              <a:gd name="T7" fmla="*/ 2147483647 h 1275"/>
              <a:gd name="T8" fmla="*/ 2147483647 w 2229"/>
              <a:gd name="T9" fmla="*/ 2147483647 h 1275"/>
              <a:gd name="T10" fmla="*/ 2147483647 w 2229"/>
              <a:gd name="T11" fmla="*/ 2147483647 h 1275"/>
              <a:gd name="T12" fmla="*/ 2147483647 w 2229"/>
              <a:gd name="T13" fmla="*/ 2147483647 h 1275"/>
              <a:gd name="T14" fmla="*/ 2147483647 w 2229"/>
              <a:gd name="T15" fmla="*/ 2147483647 h 1275"/>
              <a:gd name="T16" fmla="*/ 2147483647 w 2229"/>
              <a:gd name="T17" fmla="*/ 2147483647 h 1275"/>
              <a:gd name="T18" fmla="*/ 2147483647 w 2229"/>
              <a:gd name="T19" fmla="*/ 2147483647 h 1275"/>
              <a:gd name="T20" fmla="*/ 2147483647 w 2229"/>
              <a:gd name="T21" fmla="*/ 2147483647 h 1275"/>
              <a:gd name="T22" fmla="*/ 2147483647 w 2229"/>
              <a:gd name="T23" fmla="*/ 2147483647 h 1275"/>
              <a:gd name="T24" fmla="*/ 2147483647 w 2229"/>
              <a:gd name="T25" fmla="*/ 2147483647 h 1275"/>
              <a:gd name="T26" fmla="*/ 2147483647 w 2229"/>
              <a:gd name="T27" fmla="*/ 2147483647 h 1275"/>
              <a:gd name="T28" fmla="*/ 2147483647 w 2229"/>
              <a:gd name="T29" fmla="*/ 2147483647 h 1275"/>
              <a:gd name="T30" fmla="*/ 2147483647 w 2229"/>
              <a:gd name="T31" fmla="*/ 2147483647 h 1275"/>
              <a:gd name="T32" fmla="*/ 2147483647 w 2229"/>
              <a:gd name="T33" fmla="*/ 2147483647 h 1275"/>
              <a:gd name="T34" fmla="*/ 2147483647 w 2229"/>
              <a:gd name="T35" fmla="*/ 2147483647 h 1275"/>
              <a:gd name="T36" fmla="*/ 2147483647 w 2229"/>
              <a:gd name="T37" fmla="*/ 2147483647 h 1275"/>
              <a:gd name="T38" fmla="*/ 2147483647 w 2229"/>
              <a:gd name="T39" fmla="*/ 2147483647 h 1275"/>
              <a:gd name="T40" fmla="*/ 2147483647 w 2229"/>
              <a:gd name="T41" fmla="*/ 2147483647 h 1275"/>
              <a:gd name="T42" fmla="*/ 2147483647 w 2229"/>
              <a:gd name="T43" fmla="*/ 2147483647 h 1275"/>
              <a:gd name="T44" fmla="*/ 2147483647 w 2229"/>
              <a:gd name="T45" fmla="*/ 2147483647 h 1275"/>
              <a:gd name="T46" fmla="*/ 2147483647 w 2229"/>
              <a:gd name="T47" fmla="*/ 2147483647 h 1275"/>
              <a:gd name="T48" fmla="*/ 2147483647 w 2229"/>
              <a:gd name="T49" fmla="*/ 2147483647 h 1275"/>
              <a:gd name="T50" fmla="*/ 2147483647 w 2229"/>
              <a:gd name="T51" fmla="*/ 2147483647 h 1275"/>
              <a:gd name="T52" fmla="*/ 2147483647 w 2229"/>
              <a:gd name="T53" fmla="*/ 2147483647 h 1275"/>
              <a:gd name="T54" fmla="*/ 2147483647 w 2229"/>
              <a:gd name="T55" fmla="*/ 2147483647 h 1275"/>
              <a:gd name="T56" fmla="*/ 2147483647 w 2229"/>
              <a:gd name="T57" fmla="*/ 2147483647 h 1275"/>
              <a:gd name="T58" fmla="*/ 2147483647 w 2229"/>
              <a:gd name="T59" fmla="*/ 2147483647 h 1275"/>
              <a:gd name="T60" fmla="*/ 2147483647 w 2229"/>
              <a:gd name="T61" fmla="*/ 2147483647 h 1275"/>
              <a:gd name="T62" fmla="*/ 2147483647 w 2229"/>
              <a:gd name="T63" fmla="*/ 2147483647 h 1275"/>
              <a:gd name="T64" fmla="*/ 2147483647 w 2229"/>
              <a:gd name="T65" fmla="*/ 2147483647 h 1275"/>
              <a:gd name="T66" fmla="*/ 2147483647 w 2229"/>
              <a:gd name="T67" fmla="*/ 2147483647 h 1275"/>
              <a:gd name="T68" fmla="*/ 2147483647 w 2229"/>
              <a:gd name="T69" fmla="*/ 2147483647 h 1275"/>
              <a:gd name="T70" fmla="*/ 2147483647 w 2229"/>
              <a:gd name="T71" fmla="*/ 2147483647 h 1275"/>
              <a:gd name="T72" fmla="*/ 2147483647 w 2229"/>
              <a:gd name="T73" fmla="*/ 2147483647 h 1275"/>
              <a:gd name="T74" fmla="*/ 2147483647 w 2229"/>
              <a:gd name="T75" fmla="*/ 2147483647 h 1275"/>
              <a:gd name="T76" fmla="*/ 2147483647 w 2229"/>
              <a:gd name="T77" fmla="*/ 2147483647 h 1275"/>
              <a:gd name="T78" fmla="*/ 2147483647 w 2229"/>
              <a:gd name="T79" fmla="*/ 2147483647 h 1275"/>
              <a:gd name="T80" fmla="*/ 2147483647 w 2229"/>
              <a:gd name="T81" fmla="*/ 2147483647 h 1275"/>
              <a:gd name="T82" fmla="*/ 2147483647 w 2229"/>
              <a:gd name="T83" fmla="*/ 2147483647 h 1275"/>
              <a:gd name="T84" fmla="*/ 2147483647 w 2229"/>
              <a:gd name="T85" fmla="*/ 2147483647 h 1275"/>
              <a:gd name="T86" fmla="*/ 2147483647 w 2229"/>
              <a:gd name="T87" fmla="*/ 2147483647 h 1275"/>
              <a:gd name="T88" fmla="*/ 2147483647 w 2229"/>
              <a:gd name="T89" fmla="*/ 2147483647 h 1275"/>
              <a:gd name="T90" fmla="*/ 2147483647 w 2229"/>
              <a:gd name="T91" fmla="*/ 2147483647 h 1275"/>
              <a:gd name="T92" fmla="*/ 2147483647 w 2229"/>
              <a:gd name="T93" fmla="*/ 2147483647 h 1275"/>
              <a:gd name="T94" fmla="*/ 2147483647 w 2229"/>
              <a:gd name="T95" fmla="*/ 2147483647 h 1275"/>
              <a:gd name="T96" fmla="*/ 2147483647 w 2229"/>
              <a:gd name="T97" fmla="*/ 2147483647 h 1275"/>
              <a:gd name="T98" fmla="*/ 2147483647 w 2229"/>
              <a:gd name="T99" fmla="*/ 2147483647 h 1275"/>
              <a:gd name="T100" fmla="*/ 2147483647 w 2229"/>
              <a:gd name="T101" fmla="*/ 2147483647 h 1275"/>
              <a:gd name="T102" fmla="*/ 2147483647 w 2229"/>
              <a:gd name="T103" fmla="*/ 2147483647 h 1275"/>
              <a:gd name="T104" fmla="*/ 2147483647 w 2229"/>
              <a:gd name="T105" fmla="*/ 2147483647 h 1275"/>
              <a:gd name="T106" fmla="*/ 2147483647 w 2229"/>
              <a:gd name="T107" fmla="*/ 2147483647 h 1275"/>
              <a:gd name="T108" fmla="*/ 2147483647 w 2229"/>
              <a:gd name="T109" fmla="*/ 2147483647 h 1275"/>
              <a:gd name="T110" fmla="*/ 2147483647 w 2229"/>
              <a:gd name="T111" fmla="*/ 0 h 1275"/>
              <a:gd name="T112" fmla="*/ 0 w 2229"/>
              <a:gd name="T113" fmla="*/ 0 h 1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29"/>
              <a:gd name="T172" fmla="*/ 0 h 1275"/>
              <a:gd name="T173" fmla="*/ 2229 w 2229"/>
              <a:gd name="T174" fmla="*/ 1275 h 12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29" h="1275">
                <a:moveTo>
                  <a:pt x="2224" y="1274"/>
                </a:moveTo>
                <a:lnTo>
                  <a:pt x="2228" y="1221"/>
                </a:lnTo>
                <a:lnTo>
                  <a:pt x="2224" y="1203"/>
                </a:lnTo>
                <a:lnTo>
                  <a:pt x="2204" y="1203"/>
                </a:lnTo>
                <a:lnTo>
                  <a:pt x="2204" y="1185"/>
                </a:lnTo>
                <a:lnTo>
                  <a:pt x="2204" y="1167"/>
                </a:lnTo>
                <a:lnTo>
                  <a:pt x="2184" y="1167"/>
                </a:lnTo>
                <a:lnTo>
                  <a:pt x="2184" y="1149"/>
                </a:lnTo>
                <a:lnTo>
                  <a:pt x="2163" y="1149"/>
                </a:lnTo>
                <a:lnTo>
                  <a:pt x="2163" y="1131"/>
                </a:lnTo>
                <a:lnTo>
                  <a:pt x="2143" y="1131"/>
                </a:lnTo>
                <a:lnTo>
                  <a:pt x="2124" y="1131"/>
                </a:lnTo>
                <a:lnTo>
                  <a:pt x="2104" y="1113"/>
                </a:lnTo>
                <a:lnTo>
                  <a:pt x="2083" y="1113"/>
                </a:lnTo>
                <a:lnTo>
                  <a:pt x="2083" y="1095"/>
                </a:lnTo>
                <a:lnTo>
                  <a:pt x="2063" y="1095"/>
                </a:lnTo>
                <a:lnTo>
                  <a:pt x="2063" y="1077"/>
                </a:lnTo>
                <a:lnTo>
                  <a:pt x="2043" y="1077"/>
                </a:lnTo>
                <a:lnTo>
                  <a:pt x="2043" y="1059"/>
                </a:lnTo>
                <a:lnTo>
                  <a:pt x="2023" y="1059"/>
                </a:lnTo>
                <a:lnTo>
                  <a:pt x="2023" y="1041"/>
                </a:lnTo>
                <a:lnTo>
                  <a:pt x="2002" y="1041"/>
                </a:lnTo>
                <a:lnTo>
                  <a:pt x="1982" y="1041"/>
                </a:lnTo>
                <a:lnTo>
                  <a:pt x="1982" y="1023"/>
                </a:lnTo>
                <a:lnTo>
                  <a:pt x="1962" y="1023"/>
                </a:lnTo>
                <a:lnTo>
                  <a:pt x="1942" y="1023"/>
                </a:lnTo>
                <a:lnTo>
                  <a:pt x="1921" y="1023"/>
                </a:lnTo>
                <a:lnTo>
                  <a:pt x="1901" y="1023"/>
                </a:lnTo>
                <a:lnTo>
                  <a:pt x="1881" y="1023"/>
                </a:lnTo>
                <a:lnTo>
                  <a:pt x="1881" y="1005"/>
                </a:lnTo>
                <a:lnTo>
                  <a:pt x="1861" y="1005"/>
                </a:lnTo>
                <a:lnTo>
                  <a:pt x="1840" y="1005"/>
                </a:lnTo>
                <a:lnTo>
                  <a:pt x="1800" y="1005"/>
                </a:lnTo>
                <a:lnTo>
                  <a:pt x="1719" y="987"/>
                </a:lnTo>
                <a:lnTo>
                  <a:pt x="1678" y="969"/>
                </a:lnTo>
                <a:lnTo>
                  <a:pt x="1658" y="969"/>
                </a:lnTo>
                <a:lnTo>
                  <a:pt x="1658" y="951"/>
                </a:lnTo>
                <a:lnTo>
                  <a:pt x="1658" y="933"/>
                </a:lnTo>
                <a:lnTo>
                  <a:pt x="1638" y="915"/>
                </a:lnTo>
                <a:lnTo>
                  <a:pt x="1638" y="897"/>
                </a:lnTo>
                <a:lnTo>
                  <a:pt x="1638" y="879"/>
                </a:lnTo>
                <a:lnTo>
                  <a:pt x="1618" y="861"/>
                </a:lnTo>
                <a:lnTo>
                  <a:pt x="1618" y="844"/>
                </a:lnTo>
                <a:lnTo>
                  <a:pt x="1618" y="826"/>
                </a:lnTo>
                <a:lnTo>
                  <a:pt x="1618" y="808"/>
                </a:lnTo>
                <a:lnTo>
                  <a:pt x="1618" y="790"/>
                </a:lnTo>
                <a:lnTo>
                  <a:pt x="1597" y="790"/>
                </a:lnTo>
                <a:lnTo>
                  <a:pt x="1597" y="772"/>
                </a:lnTo>
                <a:lnTo>
                  <a:pt x="1577" y="772"/>
                </a:lnTo>
                <a:lnTo>
                  <a:pt x="1577" y="754"/>
                </a:lnTo>
                <a:lnTo>
                  <a:pt x="1557" y="754"/>
                </a:lnTo>
                <a:lnTo>
                  <a:pt x="1537" y="736"/>
                </a:lnTo>
                <a:lnTo>
                  <a:pt x="1516" y="718"/>
                </a:lnTo>
                <a:lnTo>
                  <a:pt x="1496" y="718"/>
                </a:lnTo>
                <a:lnTo>
                  <a:pt x="1476" y="700"/>
                </a:lnTo>
                <a:lnTo>
                  <a:pt x="1456" y="682"/>
                </a:lnTo>
                <a:lnTo>
                  <a:pt x="1435" y="646"/>
                </a:lnTo>
                <a:lnTo>
                  <a:pt x="1415" y="628"/>
                </a:lnTo>
                <a:lnTo>
                  <a:pt x="1415" y="610"/>
                </a:lnTo>
                <a:lnTo>
                  <a:pt x="1415" y="592"/>
                </a:lnTo>
                <a:lnTo>
                  <a:pt x="1415" y="574"/>
                </a:lnTo>
                <a:lnTo>
                  <a:pt x="1395" y="574"/>
                </a:lnTo>
                <a:lnTo>
                  <a:pt x="1395" y="556"/>
                </a:lnTo>
                <a:lnTo>
                  <a:pt x="1375" y="556"/>
                </a:lnTo>
                <a:lnTo>
                  <a:pt x="1354" y="556"/>
                </a:lnTo>
                <a:lnTo>
                  <a:pt x="1334" y="538"/>
                </a:lnTo>
                <a:lnTo>
                  <a:pt x="1314" y="538"/>
                </a:lnTo>
                <a:lnTo>
                  <a:pt x="1294" y="538"/>
                </a:lnTo>
                <a:lnTo>
                  <a:pt x="1274" y="538"/>
                </a:lnTo>
                <a:lnTo>
                  <a:pt x="1294" y="520"/>
                </a:lnTo>
                <a:lnTo>
                  <a:pt x="1274" y="520"/>
                </a:lnTo>
                <a:lnTo>
                  <a:pt x="1254" y="520"/>
                </a:lnTo>
                <a:lnTo>
                  <a:pt x="1214" y="502"/>
                </a:lnTo>
                <a:lnTo>
                  <a:pt x="1193" y="502"/>
                </a:lnTo>
                <a:lnTo>
                  <a:pt x="1173" y="502"/>
                </a:lnTo>
                <a:lnTo>
                  <a:pt x="1153" y="502"/>
                </a:lnTo>
                <a:lnTo>
                  <a:pt x="1112" y="502"/>
                </a:lnTo>
                <a:lnTo>
                  <a:pt x="1092" y="502"/>
                </a:lnTo>
                <a:lnTo>
                  <a:pt x="1072" y="502"/>
                </a:lnTo>
                <a:lnTo>
                  <a:pt x="1052" y="502"/>
                </a:lnTo>
                <a:lnTo>
                  <a:pt x="1031" y="502"/>
                </a:lnTo>
                <a:lnTo>
                  <a:pt x="1011" y="502"/>
                </a:lnTo>
                <a:lnTo>
                  <a:pt x="991" y="502"/>
                </a:lnTo>
                <a:lnTo>
                  <a:pt x="971" y="502"/>
                </a:lnTo>
                <a:lnTo>
                  <a:pt x="950" y="520"/>
                </a:lnTo>
                <a:lnTo>
                  <a:pt x="930" y="520"/>
                </a:lnTo>
                <a:lnTo>
                  <a:pt x="890" y="520"/>
                </a:lnTo>
                <a:lnTo>
                  <a:pt x="869" y="520"/>
                </a:lnTo>
                <a:lnTo>
                  <a:pt x="849" y="520"/>
                </a:lnTo>
                <a:lnTo>
                  <a:pt x="829" y="520"/>
                </a:lnTo>
                <a:lnTo>
                  <a:pt x="809" y="520"/>
                </a:lnTo>
                <a:lnTo>
                  <a:pt x="788" y="520"/>
                </a:lnTo>
                <a:lnTo>
                  <a:pt x="768" y="502"/>
                </a:lnTo>
                <a:lnTo>
                  <a:pt x="728" y="502"/>
                </a:lnTo>
                <a:lnTo>
                  <a:pt x="728" y="484"/>
                </a:lnTo>
                <a:lnTo>
                  <a:pt x="707" y="484"/>
                </a:lnTo>
                <a:lnTo>
                  <a:pt x="707" y="466"/>
                </a:lnTo>
                <a:lnTo>
                  <a:pt x="687" y="484"/>
                </a:lnTo>
                <a:lnTo>
                  <a:pt x="687" y="466"/>
                </a:lnTo>
                <a:lnTo>
                  <a:pt x="667" y="466"/>
                </a:lnTo>
                <a:lnTo>
                  <a:pt x="667" y="449"/>
                </a:lnTo>
                <a:lnTo>
                  <a:pt x="647" y="449"/>
                </a:lnTo>
                <a:lnTo>
                  <a:pt x="626" y="431"/>
                </a:lnTo>
                <a:lnTo>
                  <a:pt x="586" y="413"/>
                </a:lnTo>
                <a:lnTo>
                  <a:pt x="586" y="395"/>
                </a:lnTo>
                <a:lnTo>
                  <a:pt x="545" y="377"/>
                </a:lnTo>
                <a:lnTo>
                  <a:pt x="545" y="359"/>
                </a:lnTo>
                <a:lnTo>
                  <a:pt x="525" y="341"/>
                </a:lnTo>
                <a:lnTo>
                  <a:pt x="505" y="323"/>
                </a:lnTo>
                <a:lnTo>
                  <a:pt x="484" y="305"/>
                </a:lnTo>
                <a:lnTo>
                  <a:pt x="484" y="287"/>
                </a:lnTo>
                <a:lnTo>
                  <a:pt x="464" y="287"/>
                </a:lnTo>
                <a:lnTo>
                  <a:pt x="464" y="269"/>
                </a:lnTo>
                <a:lnTo>
                  <a:pt x="444" y="269"/>
                </a:lnTo>
                <a:lnTo>
                  <a:pt x="425" y="269"/>
                </a:lnTo>
                <a:lnTo>
                  <a:pt x="425" y="251"/>
                </a:lnTo>
                <a:lnTo>
                  <a:pt x="405" y="251"/>
                </a:lnTo>
                <a:lnTo>
                  <a:pt x="384" y="233"/>
                </a:lnTo>
                <a:lnTo>
                  <a:pt x="364" y="233"/>
                </a:lnTo>
                <a:lnTo>
                  <a:pt x="364" y="215"/>
                </a:lnTo>
                <a:lnTo>
                  <a:pt x="344" y="215"/>
                </a:lnTo>
                <a:lnTo>
                  <a:pt x="324" y="197"/>
                </a:lnTo>
                <a:lnTo>
                  <a:pt x="324" y="179"/>
                </a:lnTo>
                <a:lnTo>
                  <a:pt x="303" y="179"/>
                </a:lnTo>
                <a:lnTo>
                  <a:pt x="303" y="161"/>
                </a:lnTo>
                <a:lnTo>
                  <a:pt x="283" y="161"/>
                </a:lnTo>
                <a:lnTo>
                  <a:pt x="243" y="143"/>
                </a:lnTo>
                <a:lnTo>
                  <a:pt x="222" y="125"/>
                </a:lnTo>
                <a:lnTo>
                  <a:pt x="202" y="125"/>
                </a:lnTo>
                <a:lnTo>
                  <a:pt x="182" y="125"/>
                </a:lnTo>
                <a:lnTo>
                  <a:pt x="182" y="107"/>
                </a:lnTo>
                <a:lnTo>
                  <a:pt x="162" y="107"/>
                </a:lnTo>
                <a:lnTo>
                  <a:pt x="141" y="89"/>
                </a:lnTo>
                <a:lnTo>
                  <a:pt x="121" y="71"/>
                </a:lnTo>
                <a:lnTo>
                  <a:pt x="101" y="54"/>
                </a:lnTo>
                <a:lnTo>
                  <a:pt x="101" y="36"/>
                </a:lnTo>
                <a:lnTo>
                  <a:pt x="81" y="36"/>
                </a:lnTo>
                <a:lnTo>
                  <a:pt x="60" y="36"/>
                </a:lnTo>
                <a:lnTo>
                  <a:pt x="60" y="18"/>
                </a:lnTo>
                <a:lnTo>
                  <a:pt x="40" y="0"/>
                </a:lnTo>
                <a:lnTo>
                  <a:pt x="20" y="0"/>
                </a:lnTo>
                <a:lnTo>
                  <a:pt x="0" y="0"/>
                </a:lnTo>
                <a:lnTo>
                  <a:pt x="2224" y="1274"/>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4" name="Freeform 20"/>
          <p:cNvSpPr>
            <a:spLocks/>
          </p:cNvSpPr>
          <p:nvPr/>
        </p:nvSpPr>
        <p:spPr bwMode="auto">
          <a:xfrm>
            <a:off x="5167313" y="3154363"/>
            <a:ext cx="1177925" cy="1112837"/>
          </a:xfrm>
          <a:custGeom>
            <a:avLst/>
            <a:gdLst>
              <a:gd name="T0" fmla="*/ 2147483647 w 834"/>
              <a:gd name="T1" fmla="*/ 2147483647 h 701"/>
              <a:gd name="T2" fmla="*/ 2147483647 w 834"/>
              <a:gd name="T3" fmla="*/ 2147483647 h 701"/>
              <a:gd name="T4" fmla="*/ 2147483647 w 834"/>
              <a:gd name="T5" fmla="*/ 2147483647 h 701"/>
              <a:gd name="T6" fmla="*/ 2147483647 w 834"/>
              <a:gd name="T7" fmla="*/ 2147483647 h 701"/>
              <a:gd name="T8" fmla="*/ 2147483647 w 834"/>
              <a:gd name="T9" fmla="*/ 2147483647 h 701"/>
              <a:gd name="T10" fmla="*/ 2147483647 w 834"/>
              <a:gd name="T11" fmla="*/ 2147483647 h 701"/>
              <a:gd name="T12" fmla="*/ 2147483647 w 834"/>
              <a:gd name="T13" fmla="*/ 2147483647 h 701"/>
              <a:gd name="T14" fmla="*/ 2147483647 w 834"/>
              <a:gd name="T15" fmla="*/ 2147483647 h 701"/>
              <a:gd name="T16" fmla="*/ 2147483647 w 834"/>
              <a:gd name="T17" fmla="*/ 2147483647 h 701"/>
              <a:gd name="T18" fmla="*/ 2147483647 w 834"/>
              <a:gd name="T19" fmla="*/ 2147483647 h 701"/>
              <a:gd name="T20" fmla="*/ 2147483647 w 834"/>
              <a:gd name="T21" fmla="*/ 2147483647 h 701"/>
              <a:gd name="T22" fmla="*/ 2147483647 w 834"/>
              <a:gd name="T23" fmla="*/ 2147483647 h 701"/>
              <a:gd name="T24" fmla="*/ 2147483647 w 834"/>
              <a:gd name="T25" fmla="*/ 2147483647 h 701"/>
              <a:gd name="T26" fmla="*/ 2147483647 w 834"/>
              <a:gd name="T27" fmla="*/ 2147483647 h 701"/>
              <a:gd name="T28" fmla="*/ 2147483647 w 834"/>
              <a:gd name="T29" fmla="*/ 2147483647 h 701"/>
              <a:gd name="T30" fmla="*/ 2147483647 w 834"/>
              <a:gd name="T31" fmla="*/ 2147483647 h 701"/>
              <a:gd name="T32" fmla="*/ 2147483647 w 834"/>
              <a:gd name="T33" fmla="*/ 2147483647 h 701"/>
              <a:gd name="T34" fmla="*/ 2147483647 w 834"/>
              <a:gd name="T35" fmla="*/ 2147483647 h 701"/>
              <a:gd name="T36" fmla="*/ 2147483647 w 834"/>
              <a:gd name="T37" fmla="*/ 2147483647 h 701"/>
              <a:gd name="T38" fmla="*/ 2147483647 w 834"/>
              <a:gd name="T39" fmla="*/ 2147483647 h 701"/>
              <a:gd name="T40" fmla="*/ 2147483647 w 834"/>
              <a:gd name="T41" fmla="*/ 2147483647 h 701"/>
              <a:gd name="T42" fmla="*/ 2147483647 w 834"/>
              <a:gd name="T43" fmla="*/ 2147483647 h 701"/>
              <a:gd name="T44" fmla="*/ 2147483647 w 834"/>
              <a:gd name="T45" fmla="*/ 2147483647 h 701"/>
              <a:gd name="T46" fmla="*/ 2147483647 w 834"/>
              <a:gd name="T47" fmla="*/ 2147483647 h 701"/>
              <a:gd name="T48" fmla="*/ 2147483647 w 834"/>
              <a:gd name="T49" fmla="*/ 2147483647 h 701"/>
              <a:gd name="T50" fmla="*/ 2147483647 w 834"/>
              <a:gd name="T51" fmla="*/ 2147483647 h 701"/>
              <a:gd name="T52" fmla="*/ 2147483647 w 834"/>
              <a:gd name="T53" fmla="*/ 2147483647 h 701"/>
              <a:gd name="T54" fmla="*/ 2147483647 w 834"/>
              <a:gd name="T55" fmla="*/ 2147483647 h 701"/>
              <a:gd name="T56" fmla="*/ 2147483647 w 834"/>
              <a:gd name="T57" fmla="*/ 2147483647 h 701"/>
              <a:gd name="T58" fmla="*/ 2147483647 w 834"/>
              <a:gd name="T59" fmla="*/ 2147483647 h 701"/>
              <a:gd name="T60" fmla="*/ 2147483647 w 834"/>
              <a:gd name="T61" fmla="*/ 2147483647 h 701"/>
              <a:gd name="T62" fmla="*/ 2147483647 w 834"/>
              <a:gd name="T63" fmla="*/ 2147483647 h 701"/>
              <a:gd name="T64" fmla="*/ 2147483647 w 834"/>
              <a:gd name="T65" fmla="*/ 2147483647 h 701"/>
              <a:gd name="T66" fmla="*/ 2147483647 w 834"/>
              <a:gd name="T67" fmla="*/ 2147483647 h 701"/>
              <a:gd name="T68" fmla="*/ 2147483647 w 834"/>
              <a:gd name="T69" fmla="*/ 2147483647 h 701"/>
              <a:gd name="T70" fmla="*/ 2147483647 w 834"/>
              <a:gd name="T71" fmla="*/ 2147483647 h 701"/>
              <a:gd name="T72" fmla="*/ 0 w 834"/>
              <a:gd name="T73" fmla="*/ 2147483647 h 701"/>
              <a:gd name="T74" fmla="*/ 0 w 834"/>
              <a:gd name="T75" fmla="*/ 2147483647 h 701"/>
              <a:gd name="T76" fmla="*/ 0 w 834"/>
              <a:gd name="T77" fmla="*/ 2147483647 h 701"/>
              <a:gd name="T78" fmla="*/ 0 w 834"/>
              <a:gd name="T79" fmla="*/ 2147483647 h 701"/>
              <a:gd name="T80" fmla="*/ 0 w 834"/>
              <a:gd name="T81" fmla="*/ 2147483647 h 701"/>
              <a:gd name="T82" fmla="*/ 0 w 834"/>
              <a:gd name="T83" fmla="*/ 2147483647 h 701"/>
              <a:gd name="T84" fmla="*/ 0 w 834"/>
              <a:gd name="T85" fmla="*/ 2147483647 h 701"/>
              <a:gd name="T86" fmla="*/ 0 w 834"/>
              <a:gd name="T87" fmla="*/ 2147483647 h 701"/>
              <a:gd name="T88" fmla="*/ 0 w 834"/>
              <a:gd name="T89" fmla="*/ 2147483647 h 701"/>
              <a:gd name="T90" fmla="*/ 0 w 834"/>
              <a:gd name="T91" fmla="*/ 2147483647 h 701"/>
              <a:gd name="T92" fmla="*/ 2147483647 w 834"/>
              <a:gd name="T93" fmla="*/ 2147483647 h 701"/>
              <a:gd name="T94" fmla="*/ 2147483647 w 834"/>
              <a:gd name="T95" fmla="*/ 2147483647 h 701"/>
              <a:gd name="T96" fmla="*/ 2147483647 w 834"/>
              <a:gd name="T97" fmla="*/ 2147483647 h 701"/>
              <a:gd name="T98" fmla="*/ 2147483647 w 834"/>
              <a:gd name="T99" fmla="*/ 0 h 7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4"/>
              <a:gd name="T151" fmla="*/ 0 h 701"/>
              <a:gd name="T152" fmla="*/ 834 w 834"/>
              <a:gd name="T153" fmla="*/ 701 h 7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4" h="701">
                <a:moveTo>
                  <a:pt x="828" y="700"/>
                </a:moveTo>
                <a:lnTo>
                  <a:pt x="833" y="700"/>
                </a:lnTo>
                <a:lnTo>
                  <a:pt x="828" y="700"/>
                </a:lnTo>
                <a:lnTo>
                  <a:pt x="808" y="700"/>
                </a:lnTo>
                <a:lnTo>
                  <a:pt x="788" y="700"/>
                </a:lnTo>
                <a:lnTo>
                  <a:pt x="788" y="682"/>
                </a:lnTo>
                <a:lnTo>
                  <a:pt x="767" y="682"/>
                </a:lnTo>
                <a:lnTo>
                  <a:pt x="748" y="682"/>
                </a:lnTo>
                <a:lnTo>
                  <a:pt x="728" y="682"/>
                </a:lnTo>
                <a:lnTo>
                  <a:pt x="708" y="682"/>
                </a:lnTo>
                <a:lnTo>
                  <a:pt x="687" y="682"/>
                </a:lnTo>
                <a:lnTo>
                  <a:pt x="687" y="664"/>
                </a:lnTo>
                <a:lnTo>
                  <a:pt x="667" y="664"/>
                </a:lnTo>
                <a:lnTo>
                  <a:pt x="647" y="664"/>
                </a:lnTo>
                <a:lnTo>
                  <a:pt x="627" y="664"/>
                </a:lnTo>
                <a:lnTo>
                  <a:pt x="607" y="664"/>
                </a:lnTo>
                <a:lnTo>
                  <a:pt x="586" y="647"/>
                </a:lnTo>
                <a:lnTo>
                  <a:pt x="566" y="647"/>
                </a:lnTo>
                <a:lnTo>
                  <a:pt x="546" y="647"/>
                </a:lnTo>
                <a:lnTo>
                  <a:pt x="526" y="647"/>
                </a:lnTo>
                <a:lnTo>
                  <a:pt x="505" y="629"/>
                </a:lnTo>
                <a:lnTo>
                  <a:pt x="485" y="629"/>
                </a:lnTo>
                <a:lnTo>
                  <a:pt x="465" y="611"/>
                </a:lnTo>
                <a:lnTo>
                  <a:pt x="445" y="611"/>
                </a:lnTo>
                <a:lnTo>
                  <a:pt x="424" y="593"/>
                </a:lnTo>
                <a:lnTo>
                  <a:pt x="404" y="593"/>
                </a:lnTo>
                <a:lnTo>
                  <a:pt x="404" y="575"/>
                </a:lnTo>
                <a:lnTo>
                  <a:pt x="384" y="575"/>
                </a:lnTo>
                <a:lnTo>
                  <a:pt x="364" y="557"/>
                </a:lnTo>
                <a:lnTo>
                  <a:pt x="323" y="539"/>
                </a:lnTo>
                <a:lnTo>
                  <a:pt x="303" y="521"/>
                </a:lnTo>
                <a:lnTo>
                  <a:pt x="283" y="503"/>
                </a:lnTo>
                <a:lnTo>
                  <a:pt x="263" y="503"/>
                </a:lnTo>
                <a:lnTo>
                  <a:pt x="263" y="485"/>
                </a:lnTo>
                <a:lnTo>
                  <a:pt x="242" y="467"/>
                </a:lnTo>
                <a:lnTo>
                  <a:pt x="222" y="449"/>
                </a:lnTo>
                <a:lnTo>
                  <a:pt x="222" y="431"/>
                </a:lnTo>
                <a:lnTo>
                  <a:pt x="202" y="431"/>
                </a:lnTo>
                <a:lnTo>
                  <a:pt x="182" y="413"/>
                </a:lnTo>
                <a:lnTo>
                  <a:pt x="182" y="395"/>
                </a:lnTo>
                <a:lnTo>
                  <a:pt x="161" y="395"/>
                </a:lnTo>
                <a:lnTo>
                  <a:pt x="141" y="395"/>
                </a:lnTo>
                <a:lnTo>
                  <a:pt x="121" y="395"/>
                </a:lnTo>
                <a:lnTo>
                  <a:pt x="101" y="377"/>
                </a:lnTo>
                <a:lnTo>
                  <a:pt x="80" y="377"/>
                </a:lnTo>
                <a:lnTo>
                  <a:pt x="80" y="359"/>
                </a:lnTo>
                <a:lnTo>
                  <a:pt x="60" y="341"/>
                </a:lnTo>
                <a:lnTo>
                  <a:pt x="60" y="323"/>
                </a:lnTo>
                <a:lnTo>
                  <a:pt x="40" y="323"/>
                </a:lnTo>
                <a:lnTo>
                  <a:pt x="20" y="287"/>
                </a:lnTo>
                <a:lnTo>
                  <a:pt x="20" y="269"/>
                </a:lnTo>
                <a:lnTo>
                  <a:pt x="0" y="269"/>
                </a:lnTo>
                <a:lnTo>
                  <a:pt x="0" y="252"/>
                </a:lnTo>
                <a:lnTo>
                  <a:pt x="0" y="234"/>
                </a:lnTo>
                <a:lnTo>
                  <a:pt x="0" y="216"/>
                </a:lnTo>
                <a:lnTo>
                  <a:pt x="0" y="198"/>
                </a:lnTo>
                <a:lnTo>
                  <a:pt x="0" y="180"/>
                </a:lnTo>
                <a:lnTo>
                  <a:pt x="0" y="162"/>
                </a:lnTo>
                <a:lnTo>
                  <a:pt x="0" y="144"/>
                </a:lnTo>
                <a:lnTo>
                  <a:pt x="0" y="126"/>
                </a:lnTo>
                <a:lnTo>
                  <a:pt x="0" y="108"/>
                </a:lnTo>
                <a:lnTo>
                  <a:pt x="20" y="108"/>
                </a:lnTo>
                <a:lnTo>
                  <a:pt x="20" y="90"/>
                </a:lnTo>
                <a:lnTo>
                  <a:pt x="20" y="72"/>
                </a:lnTo>
                <a:lnTo>
                  <a:pt x="40" y="54"/>
                </a:lnTo>
                <a:lnTo>
                  <a:pt x="20" y="36"/>
                </a:lnTo>
                <a:lnTo>
                  <a:pt x="40" y="18"/>
                </a:lnTo>
                <a:lnTo>
                  <a:pt x="40" y="0"/>
                </a:lnTo>
                <a:lnTo>
                  <a:pt x="828" y="700"/>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5" name="Freeform 21"/>
          <p:cNvSpPr>
            <a:spLocks/>
          </p:cNvSpPr>
          <p:nvPr/>
        </p:nvSpPr>
        <p:spPr bwMode="auto">
          <a:xfrm>
            <a:off x="5280025" y="3581400"/>
            <a:ext cx="374650" cy="487363"/>
          </a:xfrm>
          <a:custGeom>
            <a:avLst/>
            <a:gdLst>
              <a:gd name="T0" fmla="*/ 0 w 265"/>
              <a:gd name="T1" fmla="*/ 2147483647 h 307"/>
              <a:gd name="T2" fmla="*/ 2147483647 w 265"/>
              <a:gd name="T3" fmla="*/ 2147483647 h 307"/>
              <a:gd name="T4" fmla="*/ 2147483647 w 265"/>
              <a:gd name="T5" fmla="*/ 2147483647 h 307"/>
              <a:gd name="T6" fmla="*/ 2147483647 w 265"/>
              <a:gd name="T7" fmla="*/ 2147483647 h 307"/>
              <a:gd name="T8" fmla="*/ 2147483647 w 265"/>
              <a:gd name="T9" fmla="*/ 2147483647 h 307"/>
              <a:gd name="T10" fmla="*/ 2147483647 w 265"/>
              <a:gd name="T11" fmla="*/ 2147483647 h 307"/>
              <a:gd name="T12" fmla="*/ 2147483647 w 265"/>
              <a:gd name="T13" fmla="*/ 2147483647 h 307"/>
              <a:gd name="T14" fmla="*/ 2147483647 w 265"/>
              <a:gd name="T15" fmla="*/ 2147483647 h 307"/>
              <a:gd name="T16" fmla="*/ 2147483647 w 265"/>
              <a:gd name="T17" fmla="*/ 2147483647 h 307"/>
              <a:gd name="T18" fmla="*/ 2147483647 w 265"/>
              <a:gd name="T19" fmla="*/ 2147483647 h 307"/>
              <a:gd name="T20" fmla="*/ 2147483647 w 265"/>
              <a:gd name="T21" fmla="*/ 2147483647 h 307"/>
              <a:gd name="T22" fmla="*/ 2147483647 w 265"/>
              <a:gd name="T23" fmla="*/ 2147483647 h 307"/>
              <a:gd name="T24" fmla="*/ 2147483647 w 265"/>
              <a:gd name="T25" fmla="*/ 2147483647 h 307"/>
              <a:gd name="T26" fmla="*/ 2147483647 w 265"/>
              <a:gd name="T27" fmla="*/ 2147483647 h 307"/>
              <a:gd name="T28" fmla="*/ 2147483647 w 265"/>
              <a:gd name="T29" fmla="*/ 2147483647 h 307"/>
              <a:gd name="T30" fmla="*/ 2147483647 w 265"/>
              <a:gd name="T31" fmla="*/ 2147483647 h 307"/>
              <a:gd name="T32" fmla="*/ 2147483647 w 265"/>
              <a:gd name="T33" fmla="*/ 2147483647 h 307"/>
              <a:gd name="T34" fmla="*/ 2147483647 w 265"/>
              <a:gd name="T35" fmla="*/ 2147483647 h 307"/>
              <a:gd name="T36" fmla="*/ 2147483647 w 265"/>
              <a:gd name="T37" fmla="*/ 2147483647 h 307"/>
              <a:gd name="T38" fmla="*/ 2147483647 w 265"/>
              <a:gd name="T39" fmla="*/ 2147483647 h 307"/>
              <a:gd name="T40" fmla="*/ 2147483647 w 265"/>
              <a:gd name="T41" fmla="*/ 2147483647 h 307"/>
              <a:gd name="T42" fmla="*/ 2147483647 w 265"/>
              <a:gd name="T43" fmla="*/ 2147483647 h 307"/>
              <a:gd name="T44" fmla="*/ 2147483647 w 265"/>
              <a:gd name="T45" fmla="*/ 2147483647 h 307"/>
              <a:gd name="T46" fmla="*/ 2147483647 w 265"/>
              <a:gd name="T47" fmla="*/ 2147483647 h 307"/>
              <a:gd name="T48" fmla="*/ 2147483647 w 265"/>
              <a:gd name="T49" fmla="*/ 2147483647 h 307"/>
              <a:gd name="T50" fmla="*/ 2147483647 w 265"/>
              <a:gd name="T51" fmla="*/ 2147483647 h 307"/>
              <a:gd name="T52" fmla="*/ 2147483647 w 265"/>
              <a:gd name="T53" fmla="*/ 2147483647 h 307"/>
              <a:gd name="T54" fmla="*/ 2147483647 w 265"/>
              <a:gd name="T55" fmla="*/ 2147483647 h 307"/>
              <a:gd name="T56" fmla="*/ 2147483647 w 265"/>
              <a:gd name="T57" fmla="*/ 2147483647 h 307"/>
              <a:gd name="T58" fmla="*/ 2147483647 w 265"/>
              <a:gd name="T59" fmla="*/ 2147483647 h 307"/>
              <a:gd name="T60" fmla="*/ 2147483647 w 265"/>
              <a:gd name="T61" fmla="*/ 2147483647 h 307"/>
              <a:gd name="T62" fmla="*/ 2147483647 w 265"/>
              <a:gd name="T63" fmla="*/ 0 h 307"/>
              <a:gd name="T64" fmla="*/ 2147483647 w 265"/>
              <a:gd name="T65" fmla="*/ 0 h 307"/>
              <a:gd name="T66" fmla="*/ 2147483647 w 265"/>
              <a:gd name="T67" fmla="*/ 0 h 307"/>
              <a:gd name="T68" fmla="*/ 2147483647 w 265"/>
              <a:gd name="T69" fmla="*/ 0 h 307"/>
              <a:gd name="T70" fmla="*/ 2147483647 w 265"/>
              <a:gd name="T71" fmla="*/ 0 h 307"/>
              <a:gd name="T72" fmla="*/ 2147483647 w 265"/>
              <a:gd name="T73" fmla="*/ 0 h 307"/>
              <a:gd name="T74" fmla="*/ 2147483647 w 265"/>
              <a:gd name="T75" fmla="*/ 2147483647 h 307"/>
              <a:gd name="T76" fmla="*/ 2147483647 w 265"/>
              <a:gd name="T77" fmla="*/ 2147483647 h 307"/>
              <a:gd name="T78" fmla="*/ 2147483647 w 265"/>
              <a:gd name="T79" fmla="*/ 2147483647 h 307"/>
              <a:gd name="T80" fmla="*/ 2147483647 w 265"/>
              <a:gd name="T81" fmla="*/ 2147483647 h 307"/>
              <a:gd name="T82" fmla="*/ 2147483647 w 265"/>
              <a:gd name="T83" fmla="*/ 2147483647 h 307"/>
              <a:gd name="T84" fmla="*/ 2147483647 w 265"/>
              <a:gd name="T85" fmla="*/ 2147483647 h 307"/>
              <a:gd name="T86" fmla="*/ 2147483647 w 265"/>
              <a:gd name="T87" fmla="*/ 2147483647 h 307"/>
              <a:gd name="T88" fmla="*/ 2147483647 w 265"/>
              <a:gd name="T89" fmla="*/ 2147483647 h 307"/>
              <a:gd name="T90" fmla="*/ 2147483647 w 265"/>
              <a:gd name="T91" fmla="*/ 2147483647 h 307"/>
              <a:gd name="T92" fmla="*/ 2147483647 w 265"/>
              <a:gd name="T93" fmla="*/ 2147483647 h 307"/>
              <a:gd name="T94" fmla="*/ 2147483647 w 265"/>
              <a:gd name="T95" fmla="*/ 2147483647 h 307"/>
              <a:gd name="T96" fmla="*/ 2147483647 w 265"/>
              <a:gd name="T97" fmla="*/ 2147483647 h 307"/>
              <a:gd name="T98" fmla="*/ 2147483647 w 265"/>
              <a:gd name="T99" fmla="*/ 2147483647 h 307"/>
              <a:gd name="T100" fmla="*/ 2147483647 w 265"/>
              <a:gd name="T101" fmla="*/ 2147483647 h 307"/>
              <a:gd name="T102" fmla="*/ 2147483647 w 265"/>
              <a:gd name="T103" fmla="*/ 2147483647 h 3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5"/>
              <a:gd name="T157" fmla="*/ 0 h 307"/>
              <a:gd name="T158" fmla="*/ 265 w 265"/>
              <a:gd name="T159" fmla="*/ 307 h 3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5" h="307">
                <a:moveTo>
                  <a:pt x="1" y="108"/>
                </a:moveTo>
                <a:lnTo>
                  <a:pt x="0" y="105"/>
                </a:lnTo>
                <a:lnTo>
                  <a:pt x="21" y="162"/>
                </a:lnTo>
                <a:lnTo>
                  <a:pt x="21" y="180"/>
                </a:lnTo>
                <a:lnTo>
                  <a:pt x="21" y="198"/>
                </a:lnTo>
                <a:lnTo>
                  <a:pt x="41" y="216"/>
                </a:lnTo>
                <a:lnTo>
                  <a:pt x="41" y="234"/>
                </a:lnTo>
                <a:lnTo>
                  <a:pt x="61" y="234"/>
                </a:lnTo>
                <a:lnTo>
                  <a:pt x="61" y="252"/>
                </a:lnTo>
                <a:lnTo>
                  <a:pt x="82" y="252"/>
                </a:lnTo>
                <a:lnTo>
                  <a:pt x="82" y="270"/>
                </a:lnTo>
                <a:lnTo>
                  <a:pt x="102" y="270"/>
                </a:lnTo>
                <a:lnTo>
                  <a:pt x="122" y="288"/>
                </a:lnTo>
                <a:lnTo>
                  <a:pt x="142" y="306"/>
                </a:lnTo>
                <a:lnTo>
                  <a:pt x="162" y="306"/>
                </a:lnTo>
                <a:lnTo>
                  <a:pt x="183" y="306"/>
                </a:lnTo>
                <a:lnTo>
                  <a:pt x="203" y="288"/>
                </a:lnTo>
                <a:lnTo>
                  <a:pt x="223" y="288"/>
                </a:lnTo>
                <a:lnTo>
                  <a:pt x="243" y="270"/>
                </a:lnTo>
                <a:lnTo>
                  <a:pt x="264" y="252"/>
                </a:lnTo>
                <a:lnTo>
                  <a:pt x="264" y="234"/>
                </a:lnTo>
                <a:lnTo>
                  <a:pt x="264" y="216"/>
                </a:lnTo>
                <a:lnTo>
                  <a:pt x="264" y="198"/>
                </a:lnTo>
                <a:lnTo>
                  <a:pt x="264" y="180"/>
                </a:lnTo>
                <a:lnTo>
                  <a:pt x="264" y="162"/>
                </a:lnTo>
                <a:lnTo>
                  <a:pt x="264" y="144"/>
                </a:lnTo>
                <a:lnTo>
                  <a:pt x="264" y="126"/>
                </a:lnTo>
                <a:lnTo>
                  <a:pt x="243" y="108"/>
                </a:lnTo>
                <a:lnTo>
                  <a:pt x="243" y="90"/>
                </a:lnTo>
                <a:lnTo>
                  <a:pt x="243" y="72"/>
                </a:lnTo>
                <a:lnTo>
                  <a:pt x="223" y="54"/>
                </a:lnTo>
                <a:lnTo>
                  <a:pt x="223" y="36"/>
                </a:lnTo>
                <a:lnTo>
                  <a:pt x="203" y="36"/>
                </a:lnTo>
                <a:lnTo>
                  <a:pt x="183" y="18"/>
                </a:lnTo>
                <a:lnTo>
                  <a:pt x="162" y="18"/>
                </a:lnTo>
                <a:lnTo>
                  <a:pt x="162" y="0"/>
                </a:lnTo>
                <a:lnTo>
                  <a:pt x="142" y="0"/>
                </a:lnTo>
                <a:lnTo>
                  <a:pt x="122" y="0"/>
                </a:lnTo>
                <a:lnTo>
                  <a:pt x="82" y="0"/>
                </a:lnTo>
                <a:lnTo>
                  <a:pt x="61" y="18"/>
                </a:lnTo>
                <a:lnTo>
                  <a:pt x="41" y="18"/>
                </a:lnTo>
                <a:lnTo>
                  <a:pt x="21" y="18"/>
                </a:lnTo>
                <a:lnTo>
                  <a:pt x="21" y="36"/>
                </a:lnTo>
                <a:lnTo>
                  <a:pt x="21" y="54"/>
                </a:lnTo>
                <a:lnTo>
                  <a:pt x="21" y="72"/>
                </a:lnTo>
                <a:lnTo>
                  <a:pt x="21" y="90"/>
                </a:lnTo>
                <a:lnTo>
                  <a:pt x="21" y="108"/>
                </a:lnTo>
                <a:lnTo>
                  <a:pt x="21" y="126"/>
                </a:lnTo>
                <a:lnTo>
                  <a:pt x="21" y="144"/>
                </a:lnTo>
                <a:lnTo>
                  <a:pt x="21" y="162"/>
                </a:lnTo>
                <a:lnTo>
                  <a:pt x="1" y="108"/>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6" name="Freeform 22"/>
          <p:cNvSpPr>
            <a:spLocks/>
          </p:cNvSpPr>
          <p:nvPr/>
        </p:nvSpPr>
        <p:spPr bwMode="auto">
          <a:xfrm>
            <a:off x="6076950" y="4124325"/>
            <a:ext cx="233363" cy="114300"/>
          </a:xfrm>
          <a:custGeom>
            <a:avLst/>
            <a:gdLst>
              <a:gd name="T0" fmla="*/ 0 w 166"/>
              <a:gd name="T1" fmla="*/ 2147483647 h 72"/>
              <a:gd name="T2" fmla="*/ 2147483647 w 166"/>
              <a:gd name="T3" fmla="*/ 2147483647 h 72"/>
              <a:gd name="T4" fmla="*/ 2147483647 w 166"/>
              <a:gd name="T5" fmla="*/ 2147483647 h 72"/>
              <a:gd name="T6" fmla="*/ 2147483647 w 166"/>
              <a:gd name="T7" fmla="*/ 2147483647 h 72"/>
              <a:gd name="T8" fmla="*/ 2147483647 w 166"/>
              <a:gd name="T9" fmla="*/ 0 h 72"/>
              <a:gd name="T10" fmla="*/ 2147483647 w 166"/>
              <a:gd name="T11" fmla="*/ 0 h 72"/>
              <a:gd name="T12" fmla="*/ 2147483647 w 166"/>
              <a:gd name="T13" fmla="*/ 0 h 72"/>
              <a:gd name="T14" fmla="*/ 2147483647 w 166"/>
              <a:gd name="T15" fmla="*/ 0 h 72"/>
              <a:gd name="T16" fmla="*/ 2147483647 w 166"/>
              <a:gd name="T17" fmla="*/ 0 h 72"/>
              <a:gd name="T18" fmla="*/ 2147483647 w 166"/>
              <a:gd name="T19" fmla="*/ 0 h 72"/>
              <a:gd name="T20" fmla="*/ 2147483647 w 166"/>
              <a:gd name="T21" fmla="*/ 0 h 72"/>
              <a:gd name="T22" fmla="*/ 2147483647 w 166"/>
              <a:gd name="T23" fmla="*/ 0 h 72"/>
              <a:gd name="T24" fmla="*/ 2147483647 w 166"/>
              <a:gd name="T25" fmla="*/ 0 h 72"/>
              <a:gd name="T26" fmla="*/ 2147483647 w 166"/>
              <a:gd name="T27" fmla="*/ 0 h 72"/>
              <a:gd name="T28" fmla="*/ 2147483647 w 166"/>
              <a:gd name="T29" fmla="*/ 0 h 72"/>
              <a:gd name="T30" fmla="*/ 2147483647 w 166"/>
              <a:gd name="T31" fmla="*/ 0 h 72"/>
              <a:gd name="T32" fmla="*/ 2147483647 w 166"/>
              <a:gd name="T33" fmla="*/ 2147483647 h 72"/>
              <a:gd name="T34" fmla="*/ 2147483647 w 166"/>
              <a:gd name="T35" fmla="*/ 2147483647 h 72"/>
              <a:gd name="T36" fmla="*/ 2147483647 w 166"/>
              <a:gd name="T37" fmla="*/ 2147483647 h 72"/>
              <a:gd name="T38" fmla="*/ 2147483647 w 166"/>
              <a:gd name="T39" fmla="*/ 2147483647 h 72"/>
              <a:gd name="T40" fmla="*/ 2147483647 w 166"/>
              <a:gd name="T41" fmla="*/ 2147483647 h 72"/>
              <a:gd name="T42" fmla="*/ 2147483647 w 166"/>
              <a:gd name="T43" fmla="*/ 2147483647 h 72"/>
              <a:gd name="T44" fmla="*/ 2147483647 w 166"/>
              <a:gd name="T45" fmla="*/ 2147483647 h 72"/>
              <a:gd name="T46" fmla="*/ 2147483647 w 166"/>
              <a:gd name="T47" fmla="*/ 2147483647 h 72"/>
              <a:gd name="T48" fmla="*/ 2147483647 w 166"/>
              <a:gd name="T49" fmla="*/ 2147483647 h 72"/>
              <a:gd name="T50" fmla="*/ 2147483647 w 166"/>
              <a:gd name="T51" fmla="*/ 2147483647 h 72"/>
              <a:gd name="T52" fmla="*/ 2147483647 w 166"/>
              <a:gd name="T53" fmla="*/ 2147483647 h 72"/>
              <a:gd name="T54" fmla="*/ 2147483647 w 166"/>
              <a:gd name="T55" fmla="*/ 2147483647 h 72"/>
              <a:gd name="T56" fmla="*/ 2147483647 w 166"/>
              <a:gd name="T57" fmla="*/ 2147483647 h 72"/>
              <a:gd name="T58" fmla="*/ 2147483647 w 166"/>
              <a:gd name="T59" fmla="*/ 2147483647 h 72"/>
              <a:gd name="T60" fmla="*/ 2147483647 w 166"/>
              <a:gd name="T61" fmla="*/ 2147483647 h 72"/>
              <a:gd name="T62" fmla="*/ 2147483647 w 166"/>
              <a:gd name="T63" fmla="*/ 2147483647 h 72"/>
              <a:gd name="T64" fmla="*/ 2147483647 w 166"/>
              <a:gd name="T65" fmla="*/ 2147483647 h 72"/>
              <a:gd name="T66" fmla="*/ 2147483647 w 166"/>
              <a:gd name="T67" fmla="*/ 2147483647 h 72"/>
              <a:gd name="T68" fmla="*/ 2147483647 w 166"/>
              <a:gd name="T69" fmla="*/ 2147483647 h 72"/>
              <a:gd name="T70" fmla="*/ 2147483647 w 166"/>
              <a:gd name="T71" fmla="*/ 2147483647 h 72"/>
              <a:gd name="T72" fmla="*/ 2147483647 w 166"/>
              <a:gd name="T73" fmla="*/ 2147483647 h 72"/>
              <a:gd name="T74" fmla="*/ 2147483647 w 166"/>
              <a:gd name="T75" fmla="*/ 2147483647 h 72"/>
              <a:gd name="T76" fmla="*/ 2147483647 w 166"/>
              <a:gd name="T77" fmla="*/ 2147483647 h 72"/>
              <a:gd name="T78" fmla="*/ 2147483647 w 16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
              <a:gd name="T121" fmla="*/ 0 h 72"/>
              <a:gd name="T122" fmla="*/ 166 w 16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 h="72">
                <a:moveTo>
                  <a:pt x="3" y="0"/>
                </a:moveTo>
                <a:lnTo>
                  <a:pt x="0" y="1"/>
                </a:lnTo>
                <a:lnTo>
                  <a:pt x="23" y="18"/>
                </a:lnTo>
                <a:lnTo>
                  <a:pt x="44" y="18"/>
                </a:lnTo>
                <a:lnTo>
                  <a:pt x="44" y="0"/>
                </a:lnTo>
                <a:lnTo>
                  <a:pt x="64" y="0"/>
                </a:lnTo>
                <a:lnTo>
                  <a:pt x="84" y="0"/>
                </a:lnTo>
                <a:lnTo>
                  <a:pt x="105" y="0"/>
                </a:lnTo>
                <a:lnTo>
                  <a:pt x="124" y="0"/>
                </a:lnTo>
                <a:lnTo>
                  <a:pt x="144" y="0"/>
                </a:lnTo>
                <a:lnTo>
                  <a:pt x="144" y="18"/>
                </a:lnTo>
                <a:lnTo>
                  <a:pt x="144" y="36"/>
                </a:lnTo>
                <a:lnTo>
                  <a:pt x="165" y="36"/>
                </a:lnTo>
                <a:lnTo>
                  <a:pt x="165" y="53"/>
                </a:lnTo>
                <a:lnTo>
                  <a:pt x="165" y="71"/>
                </a:lnTo>
                <a:lnTo>
                  <a:pt x="144" y="71"/>
                </a:lnTo>
                <a:lnTo>
                  <a:pt x="124" y="71"/>
                </a:lnTo>
                <a:lnTo>
                  <a:pt x="105" y="71"/>
                </a:lnTo>
                <a:lnTo>
                  <a:pt x="84" y="71"/>
                </a:lnTo>
                <a:lnTo>
                  <a:pt x="64" y="53"/>
                </a:lnTo>
                <a:lnTo>
                  <a:pt x="44" y="53"/>
                </a:lnTo>
                <a:lnTo>
                  <a:pt x="44" y="36"/>
                </a:lnTo>
                <a:lnTo>
                  <a:pt x="44" y="18"/>
                </a:lnTo>
                <a:lnTo>
                  <a:pt x="3" y="0"/>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7" name="Freeform 23"/>
          <p:cNvSpPr>
            <a:spLocks/>
          </p:cNvSpPr>
          <p:nvPr/>
        </p:nvSpPr>
        <p:spPr bwMode="auto">
          <a:xfrm>
            <a:off x="3255963" y="2243138"/>
            <a:ext cx="1571625" cy="1055687"/>
          </a:xfrm>
          <a:custGeom>
            <a:avLst/>
            <a:gdLst>
              <a:gd name="T0" fmla="*/ 2147483647 w 1114"/>
              <a:gd name="T1" fmla="*/ 2147483647 h 665"/>
              <a:gd name="T2" fmla="*/ 2147483647 w 1114"/>
              <a:gd name="T3" fmla="*/ 2147483647 h 665"/>
              <a:gd name="T4" fmla="*/ 2147483647 w 1114"/>
              <a:gd name="T5" fmla="*/ 2147483647 h 665"/>
              <a:gd name="T6" fmla="*/ 2147483647 w 1114"/>
              <a:gd name="T7" fmla="*/ 2147483647 h 665"/>
              <a:gd name="T8" fmla="*/ 2147483647 w 1114"/>
              <a:gd name="T9" fmla="*/ 2147483647 h 665"/>
              <a:gd name="T10" fmla="*/ 2147483647 w 1114"/>
              <a:gd name="T11" fmla="*/ 2147483647 h 665"/>
              <a:gd name="T12" fmla="*/ 2147483647 w 1114"/>
              <a:gd name="T13" fmla="*/ 2147483647 h 665"/>
              <a:gd name="T14" fmla="*/ 2147483647 w 1114"/>
              <a:gd name="T15" fmla="*/ 2147483647 h 665"/>
              <a:gd name="T16" fmla="*/ 2147483647 w 1114"/>
              <a:gd name="T17" fmla="*/ 2147483647 h 665"/>
              <a:gd name="T18" fmla="*/ 2147483647 w 1114"/>
              <a:gd name="T19" fmla="*/ 2147483647 h 665"/>
              <a:gd name="T20" fmla="*/ 2147483647 w 1114"/>
              <a:gd name="T21" fmla="*/ 2147483647 h 665"/>
              <a:gd name="T22" fmla="*/ 2147483647 w 1114"/>
              <a:gd name="T23" fmla="*/ 2147483647 h 665"/>
              <a:gd name="T24" fmla="*/ 2147483647 w 1114"/>
              <a:gd name="T25" fmla="*/ 2147483647 h 665"/>
              <a:gd name="T26" fmla="*/ 2147483647 w 1114"/>
              <a:gd name="T27" fmla="*/ 2147483647 h 665"/>
              <a:gd name="T28" fmla="*/ 2147483647 w 1114"/>
              <a:gd name="T29" fmla="*/ 2147483647 h 665"/>
              <a:gd name="T30" fmla="*/ 2147483647 w 1114"/>
              <a:gd name="T31" fmla="*/ 2147483647 h 665"/>
              <a:gd name="T32" fmla="*/ 2147483647 w 1114"/>
              <a:gd name="T33" fmla="*/ 2147483647 h 665"/>
              <a:gd name="T34" fmla="*/ 2147483647 w 1114"/>
              <a:gd name="T35" fmla="*/ 2147483647 h 665"/>
              <a:gd name="T36" fmla="*/ 2147483647 w 1114"/>
              <a:gd name="T37" fmla="*/ 2147483647 h 665"/>
              <a:gd name="T38" fmla="*/ 2147483647 w 1114"/>
              <a:gd name="T39" fmla="*/ 2147483647 h 665"/>
              <a:gd name="T40" fmla="*/ 2147483647 w 1114"/>
              <a:gd name="T41" fmla="*/ 2147483647 h 665"/>
              <a:gd name="T42" fmla="*/ 2147483647 w 1114"/>
              <a:gd name="T43" fmla="*/ 2147483647 h 665"/>
              <a:gd name="T44" fmla="*/ 2147483647 w 1114"/>
              <a:gd name="T45" fmla="*/ 2147483647 h 665"/>
              <a:gd name="T46" fmla="*/ 2147483647 w 1114"/>
              <a:gd name="T47" fmla="*/ 2147483647 h 665"/>
              <a:gd name="T48" fmla="*/ 2147483647 w 1114"/>
              <a:gd name="T49" fmla="*/ 2147483647 h 665"/>
              <a:gd name="T50" fmla="*/ 2147483647 w 1114"/>
              <a:gd name="T51" fmla="*/ 2147483647 h 665"/>
              <a:gd name="T52" fmla="*/ 2147483647 w 1114"/>
              <a:gd name="T53" fmla="*/ 2147483647 h 665"/>
              <a:gd name="T54" fmla="*/ 2147483647 w 1114"/>
              <a:gd name="T55" fmla="*/ 2147483647 h 665"/>
              <a:gd name="T56" fmla="*/ 2147483647 w 1114"/>
              <a:gd name="T57" fmla="*/ 2147483647 h 665"/>
              <a:gd name="T58" fmla="*/ 2147483647 w 1114"/>
              <a:gd name="T59" fmla="*/ 2147483647 h 665"/>
              <a:gd name="T60" fmla="*/ 2147483647 w 1114"/>
              <a:gd name="T61" fmla="*/ 2147483647 h 665"/>
              <a:gd name="T62" fmla="*/ 2147483647 w 1114"/>
              <a:gd name="T63" fmla="*/ 2147483647 h 665"/>
              <a:gd name="T64" fmla="*/ 2147483647 w 1114"/>
              <a:gd name="T65" fmla="*/ 2147483647 h 665"/>
              <a:gd name="T66" fmla="*/ 2147483647 w 1114"/>
              <a:gd name="T67" fmla="*/ 2147483647 h 665"/>
              <a:gd name="T68" fmla="*/ 2147483647 w 1114"/>
              <a:gd name="T69" fmla="*/ 2147483647 h 665"/>
              <a:gd name="T70" fmla="*/ 2147483647 w 1114"/>
              <a:gd name="T71" fmla="*/ 2147483647 h 665"/>
              <a:gd name="T72" fmla="*/ 2147483647 w 1114"/>
              <a:gd name="T73" fmla="*/ 2147483647 h 665"/>
              <a:gd name="T74" fmla="*/ 2147483647 w 1114"/>
              <a:gd name="T75" fmla="*/ 2147483647 h 665"/>
              <a:gd name="T76" fmla="*/ 2147483647 w 1114"/>
              <a:gd name="T77" fmla="*/ 2147483647 h 665"/>
              <a:gd name="T78" fmla="*/ 2147483647 w 1114"/>
              <a:gd name="T79" fmla="*/ 2147483647 h 665"/>
              <a:gd name="T80" fmla="*/ 2147483647 w 1114"/>
              <a:gd name="T81" fmla="*/ 2147483647 h 665"/>
              <a:gd name="T82" fmla="*/ 2147483647 w 1114"/>
              <a:gd name="T83" fmla="*/ 2147483647 h 665"/>
              <a:gd name="T84" fmla="*/ 2147483647 w 1114"/>
              <a:gd name="T85" fmla="*/ 2147483647 h 665"/>
              <a:gd name="T86" fmla="*/ 2147483647 w 1114"/>
              <a:gd name="T87" fmla="*/ 2147483647 h 665"/>
              <a:gd name="T88" fmla="*/ 2147483647 w 1114"/>
              <a:gd name="T89" fmla="*/ 2147483647 h 665"/>
              <a:gd name="T90" fmla="*/ 2147483647 w 1114"/>
              <a:gd name="T91" fmla="*/ 2147483647 h 665"/>
              <a:gd name="T92" fmla="*/ 2147483647 w 1114"/>
              <a:gd name="T93" fmla="*/ 2147483647 h 665"/>
              <a:gd name="T94" fmla="*/ 2147483647 w 1114"/>
              <a:gd name="T95" fmla="*/ 2147483647 h 665"/>
              <a:gd name="T96" fmla="*/ 2147483647 w 1114"/>
              <a:gd name="T97" fmla="*/ 2147483647 h 665"/>
              <a:gd name="T98" fmla="*/ 2147483647 w 1114"/>
              <a:gd name="T99" fmla="*/ 2147483647 h 665"/>
              <a:gd name="T100" fmla="*/ 2147483647 w 1114"/>
              <a:gd name="T101" fmla="*/ 2147483647 h 665"/>
              <a:gd name="T102" fmla="*/ 2147483647 w 1114"/>
              <a:gd name="T103" fmla="*/ 2147483647 h 665"/>
              <a:gd name="T104" fmla="*/ 2147483647 w 1114"/>
              <a:gd name="T105" fmla="*/ 2147483647 h 665"/>
              <a:gd name="T106" fmla="*/ 2147483647 w 1114"/>
              <a:gd name="T107" fmla="*/ 2147483647 h 665"/>
              <a:gd name="T108" fmla="*/ 2147483647 w 1114"/>
              <a:gd name="T109" fmla="*/ 2147483647 h 665"/>
              <a:gd name="T110" fmla="*/ 2147483647 w 1114"/>
              <a:gd name="T111" fmla="*/ 2147483647 h 665"/>
              <a:gd name="T112" fmla="*/ 2147483647 w 1114"/>
              <a:gd name="T113" fmla="*/ 2147483647 h 665"/>
              <a:gd name="T114" fmla="*/ 2147483647 w 1114"/>
              <a:gd name="T115" fmla="*/ 2147483647 h 665"/>
              <a:gd name="T116" fmla="*/ 0 w 1114"/>
              <a:gd name="T117" fmla="*/ 0 h 6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4"/>
              <a:gd name="T178" fmla="*/ 0 h 665"/>
              <a:gd name="T179" fmla="*/ 1114 w 1114"/>
              <a:gd name="T180" fmla="*/ 665 h 6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4" h="665">
                <a:moveTo>
                  <a:pt x="0" y="18"/>
                </a:moveTo>
                <a:lnTo>
                  <a:pt x="0" y="17"/>
                </a:lnTo>
                <a:lnTo>
                  <a:pt x="20" y="18"/>
                </a:lnTo>
                <a:lnTo>
                  <a:pt x="20" y="36"/>
                </a:lnTo>
                <a:lnTo>
                  <a:pt x="40" y="36"/>
                </a:lnTo>
                <a:lnTo>
                  <a:pt x="60" y="36"/>
                </a:lnTo>
                <a:lnTo>
                  <a:pt x="60" y="53"/>
                </a:lnTo>
                <a:lnTo>
                  <a:pt x="81" y="53"/>
                </a:lnTo>
                <a:lnTo>
                  <a:pt x="101" y="53"/>
                </a:lnTo>
                <a:lnTo>
                  <a:pt x="101" y="71"/>
                </a:lnTo>
                <a:lnTo>
                  <a:pt x="121" y="71"/>
                </a:lnTo>
                <a:lnTo>
                  <a:pt x="141" y="71"/>
                </a:lnTo>
                <a:lnTo>
                  <a:pt x="141" y="89"/>
                </a:lnTo>
                <a:lnTo>
                  <a:pt x="162" y="89"/>
                </a:lnTo>
                <a:lnTo>
                  <a:pt x="182" y="89"/>
                </a:lnTo>
                <a:lnTo>
                  <a:pt x="202" y="89"/>
                </a:lnTo>
                <a:lnTo>
                  <a:pt x="222" y="89"/>
                </a:lnTo>
                <a:lnTo>
                  <a:pt x="222" y="107"/>
                </a:lnTo>
                <a:lnTo>
                  <a:pt x="243" y="107"/>
                </a:lnTo>
                <a:lnTo>
                  <a:pt x="263" y="107"/>
                </a:lnTo>
                <a:lnTo>
                  <a:pt x="263" y="125"/>
                </a:lnTo>
                <a:lnTo>
                  <a:pt x="283" y="125"/>
                </a:lnTo>
                <a:lnTo>
                  <a:pt x="303" y="143"/>
                </a:lnTo>
                <a:lnTo>
                  <a:pt x="324" y="143"/>
                </a:lnTo>
                <a:lnTo>
                  <a:pt x="344" y="143"/>
                </a:lnTo>
                <a:lnTo>
                  <a:pt x="344" y="161"/>
                </a:lnTo>
                <a:lnTo>
                  <a:pt x="364" y="161"/>
                </a:lnTo>
                <a:lnTo>
                  <a:pt x="384" y="179"/>
                </a:lnTo>
                <a:lnTo>
                  <a:pt x="405" y="179"/>
                </a:lnTo>
                <a:lnTo>
                  <a:pt x="424" y="197"/>
                </a:lnTo>
                <a:lnTo>
                  <a:pt x="444" y="215"/>
                </a:lnTo>
                <a:lnTo>
                  <a:pt x="444" y="233"/>
                </a:lnTo>
                <a:lnTo>
                  <a:pt x="464" y="233"/>
                </a:lnTo>
                <a:lnTo>
                  <a:pt x="485" y="251"/>
                </a:lnTo>
                <a:lnTo>
                  <a:pt x="505" y="251"/>
                </a:lnTo>
                <a:lnTo>
                  <a:pt x="505" y="269"/>
                </a:lnTo>
                <a:lnTo>
                  <a:pt x="525" y="287"/>
                </a:lnTo>
                <a:lnTo>
                  <a:pt x="545" y="305"/>
                </a:lnTo>
                <a:lnTo>
                  <a:pt x="566" y="305"/>
                </a:lnTo>
                <a:lnTo>
                  <a:pt x="566" y="323"/>
                </a:lnTo>
                <a:lnTo>
                  <a:pt x="586" y="323"/>
                </a:lnTo>
                <a:lnTo>
                  <a:pt x="586" y="341"/>
                </a:lnTo>
                <a:lnTo>
                  <a:pt x="606" y="341"/>
                </a:lnTo>
                <a:lnTo>
                  <a:pt x="606" y="359"/>
                </a:lnTo>
                <a:lnTo>
                  <a:pt x="626" y="359"/>
                </a:lnTo>
                <a:lnTo>
                  <a:pt x="626" y="377"/>
                </a:lnTo>
                <a:lnTo>
                  <a:pt x="647" y="377"/>
                </a:lnTo>
                <a:lnTo>
                  <a:pt x="667" y="377"/>
                </a:lnTo>
                <a:lnTo>
                  <a:pt x="667" y="395"/>
                </a:lnTo>
                <a:lnTo>
                  <a:pt x="687" y="395"/>
                </a:lnTo>
                <a:lnTo>
                  <a:pt x="707" y="413"/>
                </a:lnTo>
                <a:lnTo>
                  <a:pt x="728" y="431"/>
                </a:lnTo>
                <a:lnTo>
                  <a:pt x="748" y="431"/>
                </a:lnTo>
                <a:lnTo>
                  <a:pt x="748" y="448"/>
                </a:lnTo>
                <a:lnTo>
                  <a:pt x="768" y="448"/>
                </a:lnTo>
                <a:lnTo>
                  <a:pt x="768" y="466"/>
                </a:lnTo>
                <a:lnTo>
                  <a:pt x="788" y="466"/>
                </a:lnTo>
                <a:lnTo>
                  <a:pt x="788" y="484"/>
                </a:lnTo>
                <a:lnTo>
                  <a:pt x="809" y="484"/>
                </a:lnTo>
                <a:lnTo>
                  <a:pt x="809" y="502"/>
                </a:lnTo>
                <a:lnTo>
                  <a:pt x="829" y="502"/>
                </a:lnTo>
                <a:lnTo>
                  <a:pt x="829" y="520"/>
                </a:lnTo>
                <a:lnTo>
                  <a:pt x="849" y="520"/>
                </a:lnTo>
                <a:lnTo>
                  <a:pt x="869" y="538"/>
                </a:lnTo>
                <a:lnTo>
                  <a:pt x="890" y="538"/>
                </a:lnTo>
                <a:lnTo>
                  <a:pt x="910" y="538"/>
                </a:lnTo>
                <a:lnTo>
                  <a:pt x="930" y="538"/>
                </a:lnTo>
                <a:lnTo>
                  <a:pt x="930" y="556"/>
                </a:lnTo>
                <a:lnTo>
                  <a:pt x="950" y="556"/>
                </a:lnTo>
                <a:lnTo>
                  <a:pt x="950" y="538"/>
                </a:lnTo>
                <a:lnTo>
                  <a:pt x="930" y="538"/>
                </a:lnTo>
                <a:lnTo>
                  <a:pt x="930" y="520"/>
                </a:lnTo>
                <a:lnTo>
                  <a:pt x="910" y="520"/>
                </a:lnTo>
                <a:lnTo>
                  <a:pt x="890" y="520"/>
                </a:lnTo>
                <a:lnTo>
                  <a:pt x="869" y="502"/>
                </a:lnTo>
                <a:lnTo>
                  <a:pt x="869" y="484"/>
                </a:lnTo>
                <a:lnTo>
                  <a:pt x="849" y="484"/>
                </a:lnTo>
                <a:lnTo>
                  <a:pt x="849" y="466"/>
                </a:lnTo>
                <a:lnTo>
                  <a:pt x="829" y="466"/>
                </a:lnTo>
                <a:lnTo>
                  <a:pt x="829" y="484"/>
                </a:lnTo>
                <a:lnTo>
                  <a:pt x="809" y="484"/>
                </a:lnTo>
                <a:lnTo>
                  <a:pt x="788" y="502"/>
                </a:lnTo>
                <a:lnTo>
                  <a:pt x="788" y="520"/>
                </a:lnTo>
                <a:lnTo>
                  <a:pt x="809" y="520"/>
                </a:lnTo>
                <a:lnTo>
                  <a:pt x="829" y="520"/>
                </a:lnTo>
                <a:lnTo>
                  <a:pt x="849" y="520"/>
                </a:lnTo>
                <a:lnTo>
                  <a:pt x="869" y="520"/>
                </a:lnTo>
                <a:lnTo>
                  <a:pt x="869" y="502"/>
                </a:lnTo>
                <a:lnTo>
                  <a:pt x="869" y="484"/>
                </a:lnTo>
                <a:lnTo>
                  <a:pt x="869" y="502"/>
                </a:lnTo>
                <a:lnTo>
                  <a:pt x="890" y="502"/>
                </a:lnTo>
                <a:lnTo>
                  <a:pt x="910" y="520"/>
                </a:lnTo>
                <a:lnTo>
                  <a:pt x="930" y="538"/>
                </a:lnTo>
                <a:lnTo>
                  <a:pt x="950" y="538"/>
                </a:lnTo>
                <a:lnTo>
                  <a:pt x="991" y="556"/>
                </a:lnTo>
                <a:lnTo>
                  <a:pt x="1011" y="556"/>
                </a:lnTo>
                <a:lnTo>
                  <a:pt x="1031" y="574"/>
                </a:lnTo>
                <a:lnTo>
                  <a:pt x="1052" y="574"/>
                </a:lnTo>
                <a:lnTo>
                  <a:pt x="1092" y="592"/>
                </a:lnTo>
                <a:lnTo>
                  <a:pt x="1092" y="610"/>
                </a:lnTo>
                <a:lnTo>
                  <a:pt x="1113" y="610"/>
                </a:lnTo>
                <a:lnTo>
                  <a:pt x="1113" y="628"/>
                </a:lnTo>
                <a:lnTo>
                  <a:pt x="1113" y="646"/>
                </a:lnTo>
                <a:lnTo>
                  <a:pt x="1072" y="646"/>
                </a:lnTo>
                <a:lnTo>
                  <a:pt x="1052" y="646"/>
                </a:lnTo>
                <a:lnTo>
                  <a:pt x="1011" y="646"/>
                </a:lnTo>
                <a:lnTo>
                  <a:pt x="991" y="646"/>
                </a:lnTo>
                <a:lnTo>
                  <a:pt x="950" y="646"/>
                </a:lnTo>
                <a:lnTo>
                  <a:pt x="930" y="646"/>
                </a:lnTo>
                <a:lnTo>
                  <a:pt x="890" y="664"/>
                </a:lnTo>
                <a:lnTo>
                  <a:pt x="869" y="664"/>
                </a:lnTo>
                <a:lnTo>
                  <a:pt x="829" y="664"/>
                </a:lnTo>
                <a:lnTo>
                  <a:pt x="788" y="664"/>
                </a:lnTo>
                <a:lnTo>
                  <a:pt x="768" y="664"/>
                </a:lnTo>
                <a:lnTo>
                  <a:pt x="748" y="664"/>
                </a:lnTo>
                <a:lnTo>
                  <a:pt x="707" y="664"/>
                </a:lnTo>
                <a:lnTo>
                  <a:pt x="687" y="646"/>
                </a:lnTo>
                <a:lnTo>
                  <a:pt x="667" y="646"/>
                </a:lnTo>
                <a:lnTo>
                  <a:pt x="647" y="628"/>
                </a:lnTo>
                <a:lnTo>
                  <a:pt x="606" y="610"/>
                </a:lnTo>
                <a:lnTo>
                  <a:pt x="586" y="610"/>
                </a:lnTo>
                <a:lnTo>
                  <a:pt x="566" y="592"/>
                </a:lnTo>
                <a:lnTo>
                  <a:pt x="545" y="592"/>
                </a:lnTo>
                <a:lnTo>
                  <a:pt x="525" y="574"/>
                </a:lnTo>
                <a:lnTo>
                  <a:pt x="505" y="574"/>
                </a:lnTo>
                <a:lnTo>
                  <a:pt x="505" y="556"/>
                </a:lnTo>
                <a:lnTo>
                  <a:pt x="485" y="574"/>
                </a:lnTo>
                <a:lnTo>
                  <a:pt x="485" y="556"/>
                </a:lnTo>
                <a:lnTo>
                  <a:pt x="464" y="556"/>
                </a:lnTo>
                <a:lnTo>
                  <a:pt x="464" y="538"/>
                </a:lnTo>
                <a:lnTo>
                  <a:pt x="444" y="520"/>
                </a:lnTo>
                <a:lnTo>
                  <a:pt x="424" y="484"/>
                </a:lnTo>
                <a:lnTo>
                  <a:pt x="424" y="466"/>
                </a:lnTo>
                <a:lnTo>
                  <a:pt x="405" y="466"/>
                </a:lnTo>
                <a:lnTo>
                  <a:pt x="405" y="448"/>
                </a:lnTo>
                <a:lnTo>
                  <a:pt x="405" y="431"/>
                </a:lnTo>
                <a:lnTo>
                  <a:pt x="384" y="413"/>
                </a:lnTo>
                <a:lnTo>
                  <a:pt x="364" y="395"/>
                </a:lnTo>
                <a:lnTo>
                  <a:pt x="364" y="377"/>
                </a:lnTo>
                <a:lnTo>
                  <a:pt x="344" y="377"/>
                </a:lnTo>
                <a:lnTo>
                  <a:pt x="324" y="377"/>
                </a:lnTo>
                <a:lnTo>
                  <a:pt x="303" y="377"/>
                </a:lnTo>
                <a:lnTo>
                  <a:pt x="283" y="377"/>
                </a:lnTo>
                <a:lnTo>
                  <a:pt x="222" y="377"/>
                </a:lnTo>
                <a:lnTo>
                  <a:pt x="202" y="377"/>
                </a:lnTo>
                <a:lnTo>
                  <a:pt x="202" y="359"/>
                </a:lnTo>
                <a:lnTo>
                  <a:pt x="182" y="323"/>
                </a:lnTo>
                <a:lnTo>
                  <a:pt x="182" y="305"/>
                </a:lnTo>
                <a:lnTo>
                  <a:pt x="182" y="269"/>
                </a:lnTo>
                <a:lnTo>
                  <a:pt x="162" y="251"/>
                </a:lnTo>
                <a:lnTo>
                  <a:pt x="162" y="233"/>
                </a:lnTo>
                <a:lnTo>
                  <a:pt x="162" y="215"/>
                </a:lnTo>
                <a:lnTo>
                  <a:pt x="162" y="197"/>
                </a:lnTo>
                <a:lnTo>
                  <a:pt x="141" y="197"/>
                </a:lnTo>
                <a:lnTo>
                  <a:pt x="141" y="179"/>
                </a:lnTo>
                <a:lnTo>
                  <a:pt x="141" y="197"/>
                </a:lnTo>
                <a:lnTo>
                  <a:pt x="141" y="179"/>
                </a:lnTo>
                <a:lnTo>
                  <a:pt x="121" y="179"/>
                </a:lnTo>
                <a:lnTo>
                  <a:pt x="121" y="161"/>
                </a:lnTo>
                <a:lnTo>
                  <a:pt x="81" y="143"/>
                </a:lnTo>
                <a:lnTo>
                  <a:pt x="81" y="125"/>
                </a:lnTo>
                <a:lnTo>
                  <a:pt x="81" y="107"/>
                </a:lnTo>
                <a:lnTo>
                  <a:pt x="81" y="89"/>
                </a:lnTo>
                <a:lnTo>
                  <a:pt x="81" y="71"/>
                </a:lnTo>
                <a:lnTo>
                  <a:pt x="60" y="71"/>
                </a:lnTo>
                <a:lnTo>
                  <a:pt x="60" y="53"/>
                </a:lnTo>
                <a:lnTo>
                  <a:pt x="40" y="53"/>
                </a:lnTo>
                <a:lnTo>
                  <a:pt x="40" y="36"/>
                </a:lnTo>
                <a:lnTo>
                  <a:pt x="20" y="18"/>
                </a:lnTo>
                <a:lnTo>
                  <a:pt x="20" y="0"/>
                </a:lnTo>
                <a:lnTo>
                  <a:pt x="0" y="0"/>
                </a:lnTo>
                <a:lnTo>
                  <a:pt x="0" y="18"/>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8" name="Freeform 24"/>
          <p:cNvSpPr>
            <a:spLocks/>
          </p:cNvSpPr>
          <p:nvPr/>
        </p:nvSpPr>
        <p:spPr bwMode="auto">
          <a:xfrm>
            <a:off x="4197350" y="2927350"/>
            <a:ext cx="573088" cy="257175"/>
          </a:xfrm>
          <a:custGeom>
            <a:avLst/>
            <a:gdLst>
              <a:gd name="T0" fmla="*/ 2147483647 w 406"/>
              <a:gd name="T1" fmla="*/ 2147483647 h 162"/>
              <a:gd name="T2" fmla="*/ 2147483647 w 406"/>
              <a:gd name="T3" fmla="*/ 2147483647 h 162"/>
              <a:gd name="T4" fmla="*/ 2147483647 w 406"/>
              <a:gd name="T5" fmla="*/ 2147483647 h 162"/>
              <a:gd name="T6" fmla="*/ 2147483647 w 406"/>
              <a:gd name="T7" fmla="*/ 2147483647 h 162"/>
              <a:gd name="T8" fmla="*/ 2147483647 w 406"/>
              <a:gd name="T9" fmla="*/ 2147483647 h 162"/>
              <a:gd name="T10" fmla="*/ 2147483647 w 406"/>
              <a:gd name="T11" fmla="*/ 2147483647 h 162"/>
              <a:gd name="T12" fmla="*/ 2147483647 w 406"/>
              <a:gd name="T13" fmla="*/ 2147483647 h 162"/>
              <a:gd name="T14" fmla="*/ 2147483647 w 406"/>
              <a:gd name="T15" fmla="*/ 2147483647 h 162"/>
              <a:gd name="T16" fmla="*/ 2147483647 w 406"/>
              <a:gd name="T17" fmla="*/ 2147483647 h 162"/>
              <a:gd name="T18" fmla="*/ 2147483647 w 406"/>
              <a:gd name="T19" fmla="*/ 2147483647 h 162"/>
              <a:gd name="T20" fmla="*/ 2147483647 w 406"/>
              <a:gd name="T21" fmla="*/ 2147483647 h 162"/>
              <a:gd name="T22" fmla="*/ 2147483647 w 406"/>
              <a:gd name="T23" fmla="*/ 2147483647 h 162"/>
              <a:gd name="T24" fmla="*/ 2147483647 w 406"/>
              <a:gd name="T25" fmla="*/ 2147483647 h 162"/>
              <a:gd name="T26" fmla="*/ 2147483647 w 406"/>
              <a:gd name="T27" fmla="*/ 2147483647 h 162"/>
              <a:gd name="T28" fmla="*/ 2147483647 w 406"/>
              <a:gd name="T29" fmla="*/ 2147483647 h 162"/>
              <a:gd name="T30" fmla="*/ 2147483647 w 406"/>
              <a:gd name="T31" fmla="*/ 2147483647 h 162"/>
              <a:gd name="T32" fmla="*/ 2147483647 w 406"/>
              <a:gd name="T33" fmla="*/ 2147483647 h 162"/>
              <a:gd name="T34" fmla="*/ 2147483647 w 406"/>
              <a:gd name="T35" fmla="*/ 2147483647 h 162"/>
              <a:gd name="T36" fmla="*/ 2147483647 w 406"/>
              <a:gd name="T37" fmla="*/ 2147483647 h 162"/>
              <a:gd name="T38" fmla="*/ 2147483647 w 406"/>
              <a:gd name="T39" fmla="*/ 2147483647 h 162"/>
              <a:gd name="T40" fmla="*/ 2147483647 w 406"/>
              <a:gd name="T41" fmla="*/ 2147483647 h 162"/>
              <a:gd name="T42" fmla="*/ 2147483647 w 406"/>
              <a:gd name="T43" fmla="*/ 2147483647 h 162"/>
              <a:gd name="T44" fmla="*/ 2147483647 w 406"/>
              <a:gd name="T45" fmla="*/ 2147483647 h 162"/>
              <a:gd name="T46" fmla="*/ 2147483647 w 406"/>
              <a:gd name="T47" fmla="*/ 2147483647 h 162"/>
              <a:gd name="T48" fmla="*/ 2147483647 w 406"/>
              <a:gd name="T49" fmla="*/ 2147483647 h 162"/>
              <a:gd name="T50" fmla="*/ 2147483647 w 406"/>
              <a:gd name="T51" fmla="*/ 2147483647 h 162"/>
              <a:gd name="T52" fmla="*/ 2147483647 w 406"/>
              <a:gd name="T53" fmla="*/ 2147483647 h 162"/>
              <a:gd name="T54" fmla="*/ 2147483647 w 406"/>
              <a:gd name="T55" fmla="*/ 2147483647 h 162"/>
              <a:gd name="T56" fmla="*/ 2147483647 w 406"/>
              <a:gd name="T57" fmla="*/ 2147483647 h 162"/>
              <a:gd name="T58" fmla="*/ 2147483647 w 406"/>
              <a:gd name="T59" fmla="*/ 2147483647 h 162"/>
              <a:gd name="T60" fmla="*/ 2147483647 w 406"/>
              <a:gd name="T61" fmla="*/ 2147483647 h 162"/>
              <a:gd name="T62" fmla="*/ 2147483647 w 406"/>
              <a:gd name="T63" fmla="*/ 2147483647 h 162"/>
              <a:gd name="T64" fmla="*/ 2147483647 w 406"/>
              <a:gd name="T65" fmla="*/ 2147483647 h 162"/>
              <a:gd name="T66" fmla="*/ 2147483647 w 406"/>
              <a:gd name="T67" fmla="*/ 2147483647 h 162"/>
              <a:gd name="T68" fmla="*/ 2147483647 w 406"/>
              <a:gd name="T69" fmla="*/ 0 h 162"/>
              <a:gd name="T70" fmla="*/ 2147483647 w 406"/>
              <a:gd name="T71" fmla="*/ 0 h 162"/>
              <a:gd name="T72" fmla="*/ 0 w 406"/>
              <a:gd name="T73" fmla="*/ 2147483647 h 162"/>
              <a:gd name="T74" fmla="*/ 0 w 406"/>
              <a:gd name="T75" fmla="*/ 2147483647 h 162"/>
              <a:gd name="T76" fmla="*/ 0 w 406"/>
              <a:gd name="T77" fmla="*/ 2147483647 h 162"/>
              <a:gd name="T78" fmla="*/ 0 w 406"/>
              <a:gd name="T79" fmla="*/ 2147483647 h 162"/>
              <a:gd name="T80" fmla="*/ 2147483647 w 406"/>
              <a:gd name="T81" fmla="*/ 2147483647 h 162"/>
              <a:gd name="T82" fmla="*/ 2147483647 w 406"/>
              <a:gd name="T83" fmla="*/ 2147483647 h 162"/>
              <a:gd name="T84" fmla="*/ 2147483647 w 406"/>
              <a:gd name="T85" fmla="*/ 2147483647 h 162"/>
              <a:gd name="T86" fmla="*/ 2147483647 w 406"/>
              <a:gd name="T87" fmla="*/ 2147483647 h 162"/>
              <a:gd name="T88" fmla="*/ 2147483647 w 406"/>
              <a:gd name="T89" fmla="*/ 2147483647 h 162"/>
              <a:gd name="T90" fmla="*/ 2147483647 w 406"/>
              <a:gd name="T91" fmla="*/ 2147483647 h 162"/>
              <a:gd name="T92" fmla="*/ 2147483647 w 406"/>
              <a:gd name="T93" fmla="*/ 2147483647 h 162"/>
              <a:gd name="T94" fmla="*/ 2147483647 w 406"/>
              <a:gd name="T95" fmla="*/ 2147483647 h 162"/>
              <a:gd name="T96" fmla="*/ 2147483647 w 406"/>
              <a:gd name="T97" fmla="*/ 2147483647 h 162"/>
              <a:gd name="T98" fmla="*/ 2147483647 w 406"/>
              <a:gd name="T99" fmla="*/ 2147483647 h 162"/>
              <a:gd name="T100" fmla="*/ 2147483647 w 406"/>
              <a:gd name="T101" fmla="*/ 2147483647 h 162"/>
              <a:gd name="T102" fmla="*/ 2147483647 w 406"/>
              <a:gd name="T103" fmla="*/ 2147483647 h 162"/>
              <a:gd name="T104" fmla="*/ 2147483647 w 406"/>
              <a:gd name="T105" fmla="*/ 2147483647 h 162"/>
              <a:gd name="T106" fmla="*/ 2147483647 w 406"/>
              <a:gd name="T107" fmla="*/ 2147483647 h 162"/>
              <a:gd name="T108" fmla="*/ 2147483647 w 406"/>
              <a:gd name="T109" fmla="*/ 2147483647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6"/>
              <a:gd name="T166" fmla="*/ 0 h 162"/>
              <a:gd name="T167" fmla="*/ 406 w 406"/>
              <a:gd name="T168" fmla="*/ 162 h 1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6" h="162">
                <a:moveTo>
                  <a:pt x="20" y="35"/>
                </a:moveTo>
                <a:lnTo>
                  <a:pt x="25" y="34"/>
                </a:lnTo>
                <a:lnTo>
                  <a:pt x="81" y="35"/>
                </a:lnTo>
                <a:lnTo>
                  <a:pt x="101" y="35"/>
                </a:lnTo>
                <a:lnTo>
                  <a:pt x="121" y="35"/>
                </a:lnTo>
                <a:lnTo>
                  <a:pt x="141" y="53"/>
                </a:lnTo>
                <a:lnTo>
                  <a:pt x="162" y="53"/>
                </a:lnTo>
                <a:lnTo>
                  <a:pt x="162" y="71"/>
                </a:lnTo>
                <a:lnTo>
                  <a:pt x="182" y="71"/>
                </a:lnTo>
                <a:lnTo>
                  <a:pt x="182" y="89"/>
                </a:lnTo>
                <a:lnTo>
                  <a:pt x="202" y="89"/>
                </a:lnTo>
                <a:lnTo>
                  <a:pt x="222" y="89"/>
                </a:lnTo>
                <a:lnTo>
                  <a:pt x="222" y="107"/>
                </a:lnTo>
                <a:lnTo>
                  <a:pt x="243" y="107"/>
                </a:lnTo>
                <a:lnTo>
                  <a:pt x="243" y="125"/>
                </a:lnTo>
                <a:lnTo>
                  <a:pt x="263" y="125"/>
                </a:lnTo>
                <a:lnTo>
                  <a:pt x="283" y="125"/>
                </a:lnTo>
                <a:lnTo>
                  <a:pt x="303" y="125"/>
                </a:lnTo>
                <a:lnTo>
                  <a:pt x="324" y="143"/>
                </a:lnTo>
                <a:lnTo>
                  <a:pt x="344" y="143"/>
                </a:lnTo>
                <a:lnTo>
                  <a:pt x="364" y="143"/>
                </a:lnTo>
                <a:lnTo>
                  <a:pt x="364" y="125"/>
                </a:lnTo>
                <a:lnTo>
                  <a:pt x="344" y="107"/>
                </a:lnTo>
                <a:lnTo>
                  <a:pt x="324" y="107"/>
                </a:lnTo>
                <a:lnTo>
                  <a:pt x="324" y="89"/>
                </a:lnTo>
                <a:lnTo>
                  <a:pt x="303" y="89"/>
                </a:lnTo>
                <a:lnTo>
                  <a:pt x="283" y="89"/>
                </a:lnTo>
                <a:lnTo>
                  <a:pt x="263" y="71"/>
                </a:lnTo>
                <a:lnTo>
                  <a:pt x="243" y="71"/>
                </a:lnTo>
                <a:lnTo>
                  <a:pt x="222" y="71"/>
                </a:lnTo>
                <a:lnTo>
                  <a:pt x="202" y="53"/>
                </a:lnTo>
                <a:lnTo>
                  <a:pt x="182" y="53"/>
                </a:lnTo>
                <a:lnTo>
                  <a:pt x="141" y="35"/>
                </a:lnTo>
                <a:lnTo>
                  <a:pt x="121" y="35"/>
                </a:lnTo>
                <a:lnTo>
                  <a:pt x="101" y="17"/>
                </a:lnTo>
                <a:lnTo>
                  <a:pt x="81" y="17"/>
                </a:lnTo>
                <a:lnTo>
                  <a:pt x="60" y="17"/>
                </a:lnTo>
                <a:lnTo>
                  <a:pt x="40" y="17"/>
                </a:lnTo>
                <a:lnTo>
                  <a:pt x="40" y="0"/>
                </a:lnTo>
                <a:lnTo>
                  <a:pt x="20" y="0"/>
                </a:lnTo>
                <a:lnTo>
                  <a:pt x="0" y="17"/>
                </a:lnTo>
                <a:lnTo>
                  <a:pt x="0" y="35"/>
                </a:lnTo>
                <a:lnTo>
                  <a:pt x="0" y="53"/>
                </a:lnTo>
                <a:lnTo>
                  <a:pt x="0" y="71"/>
                </a:lnTo>
                <a:lnTo>
                  <a:pt x="20" y="89"/>
                </a:lnTo>
                <a:lnTo>
                  <a:pt x="40" y="107"/>
                </a:lnTo>
                <a:lnTo>
                  <a:pt x="60" y="107"/>
                </a:lnTo>
                <a:lnTo>
                  <a:pt x="81" y="125"/>
                </a:lnTo>
                <a:lnTo>
                  <a:pt x="121" y="125"/>
                </a:lnTo>
                <a:lnTo>
                  <a:pt x="141" y="125"/>
                </a:lnTo>
                <a:lnTo>
                  <a:pt x="162" y="143"/>
                </a:lnTo>
                <a:lnTo>
                  <a:pt x="182" y="143"/>
                </a:lnTo>
                <a:lnTo>
                  <a:pt x="202" y="143"/>
                </a:lnTo>
                <a:lnTo>
                  <a:pt x="222" y="143"/>
                </a:lnTo>
                <a:lnTo>
                  <a:pt x="243" y="161"/>
                </a:lnTo>
                <a:lnTo>
                  <a:pt x="263" y="161"/>
                </a:lnTo>
                <a:lnTo>
                  <a:pt x="283" y="161"/>
                </a:lnTo>
                <a:lnTo>
                  <a:pt x="303" y="161"/>
                </a:lnTo>
                <a:lnTo>
                  <a:pt x="324" y="161"/>
                </a:lnTo>
                <a:lnTo>
                  <a:pt x="344" y="161"/>
                </a:lnTo>
                <a:lnTo>
                  <a:pt x="364" y="161"/>
                </a:lnTo>
                <a:lnTo>
                  <a:pt x="384" y="161"/>
                </a:lnTo>
                <a:lnTo>
                  <a:pt x="405" y="161"/>
                </a:lnTo>
                <a:lnTo>
                  <a:pt x="405" y="143"/>
                </a:lnTo>
                <a:lnTo>
                  <a:pt x="384" y="143"/>
                </a:lnTo>
                <a:lnTo>
                  <a:pt x="364" y="125"/>
                </a:lnTo>
                <a:lnTo>
                  <a:pt x="344" y="125"/>
                </a:lnTo>
                <a:lnTo>
                  <a:pt x="20" y="35"/>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89" name="Freeform 25"/>
          <p:cNvSpPr>
            <a:spLocks/>
          </p:cNvSpPr>
          <p:nvPr/>
        </p:nvSpPr>
        <p:spPr bwMode="auto">
          <a:xfrm>
            <a:off x="3198813" y="2214563"/>
            <a:ext cx="314325" cy="1568450"/>
          </a:xfrm>
          <a:custGeom>
            <a:avLst/>
            <a:gdLst>
              <a:gd name="T0" fmla="*/ 2147483647 w 223"/>
              <a:gd name="T1" fmla="*/ 2147483647 h 988"/>
              <a:gd name="T2" fmla="*/ 2147483647 w 223"/>
              <a:gd name="T3" fmla="*/ 2147483647 h 988"/>
              <a:gd name="T4" fmla="*/ 2147483647 w 223"/>
              <a:gd name="T5" fmla="*/ 2147483647 h 988"/>
              <a:gd name="T6" fmla="*/ 2147483647 w 223"/>
              <a:gd name="T7" fmla="*/ 2147483647 h 988"/>
              <a:gd name="T8" fmla="*/ 2147483647 w 223"/>
              <a:gd name="T9" fmla="*/ 2147483647 h 988"/>
              <a:gd name="T10" fmla="*/ 2147483647 w 223"/>
              <a:gd name="T11" fmla="*/ 2147483647 h 988"/>
              <a:gd name="T12" fmla="*/ 2147483647 w 223"/>
              <a:gd name="T13" fmla="*/ 2147483647 h 988"/>
              <a:gd name="T14" fmla="*/ 2147483647 w 223"/>
              <a:gd name="T15" fmla="*/ 2147483647 h 988"/>
              <a:gd name="T16" fmla="*/ 2147483647 w 223"/>
              <a:gd name="T17" fmla="*/ 2147483647 h 988"/>
              <a:gd name="T18" fmla="*/ 2147483647 w 223"/>
              <a:gd name="T19" fmla="*/ 2147483647 h 988"/>
              <a:gd name="T20" fmla="*/ 2147483647 w 223"/>
              <a:gd name="T21" fmla="*/ 2147483647 h 988"/>
              <a:gd name="T22" fmla="*/ 2147483647 w 223"/>
              <a:gd name="T23" fmla="*/ 2147483647 h 988"/>
              <a:gd name="T24" fmla="*/ 2147483647 w 223"/>
              <a:gd name="T25" fmla="*/ 2147483647 h 988"/>
              <a:gd name="T26" fmla="*/ 2147483647 w 223"/>
              <a:gd name="T27" fmla="*/ 2147483647 h 988"/>
              <a:gd name="T28" fmla="*/ 2147483647 w 223"/>
              <a:gd name="T29" fmla="*/ 2147483647 h 988"/>
              <a:gd name="T30" fmla="*/ 2147483647 w 223"/>
              <a:gd name="T31" fmla="*/ 2147483647 h 988"/>
              <a:gd name="T32" fmla="*/ 2147483647 w 223"/>
              <a:gd name="T33" fmla="*/ 2147483647 h 988"/>
              <a:gd name="T34" fmla="*/ 2147483647 w 223"/>
              <a:gd name="T35" fmla="*/ 2147483647 h 988"/>
              <a:gd name="T36" fmla="*/ 2147483647 w 223"/>
              <a:gd name="T37" fmla="*/ 2147483647 h 988"/>
              <a:gd name="T38" fmla="*/ 2147483647 w 223"/>
              <a:gd name="T39" fmla="*/ 2147483647 h 988"/>
              <a:gd name="T40" fmla="*/ 2147483647 w 223"/>
              <a:gd name="T41" fmla="*/ 2147483647 h 988"/>
              <a:gd name="T42" fmla="*/ 2147483647 w 223"/>
              <a:gd name="T43" fmla="*/ 2147483647 h 988"/>
              <a:gd name="T44" fmla="*/ 2147483647 w 223"/>
              <a:gd name="T45" fmla="*/ 2147483647 h 988"/>
              <a:gd name="T46" fmla="*/ 2147483647 w 223"/>
              <a:gd name="T47" fmla="*/ 2147483647 h 988"/>
              <a:gd name="T48" fmla="*/ 2147483647 w 223"/>
              <a:gd name="T49" fmla="*/ 2147483647 h 988"/>
              <a:gd name="T50" fmla="*/ 2147483647 w 223"/>
              <a:gd name="T51" fmla="*/ 2147483647 h 988"/>
              <a:gd name="T52" fmla="*/ 2147483647 w 223"/>
              <a:gd name="T53" fmla="*/ 2147483647 h 988"/>
              <a:gd name="T54" fmla="*/ 2147483647 w 223"/>
              <a:gd name="T55" fmla="*/ 2147483647 h 988"/>
              <a:gd name="T56" fmla="*/ 2147483647 w 223"/>
              <a:gd name="T57" fmla="*/ 2147483647 h 988"/>
              <a:gd name="T58" fmla="*/ 2147483647 w 223"/>
              <a:gd name="T59" fmla="*/ 2147483647 h 988"/>
              <a:gd name="T60" fmla="*/ 2147483647 w 223"/>
              <a:gd name="T61" fmla="*/ 2147483647 h 988"/>
              <a:gd name="T62" fmla="*/ 2147483647 w 223"/>
              <a:gd name="T63" fmla="*/ 2147483647 h 988"/>
              <a:gd name="T64" fmla="*/ 2147483647 w 223"/>
              <a:gd name="T65" fmla="*/ 2147483647 h 988"/>
              <a:gd name="T66" fmla="*/ 2147483647 w 223"/>
              <a:gd name="T67" fmla="*/ 2147483647 h 988"/>
              <a:gd name="T68" fmla="*/ 2147483647 w 223"/>
              <a:gd name="T69" fmla="*/ 2147483647 h 988"/>
              <a:gd name="T70" fmla="*/ 2147483647 w 223"/>
              <a:gd name="T71" fmla="*/ 2147483647 h 988"/>
              <a:gd name="T72" fmla="*/ 2147483647 w 223"/>
              <a:gd name="T73" fmla="*/ 2147483647 h 988"/>
              <a:gd name="T74" fmla="*/ 2147483647 w 223"/>
              <a:gd name="T75" fmla="*/ 2147483647 h 988"/>
              <a:gd name="T76" fmla="*/ 2147483647 w 223"/>
              <a:gd name="T77" fmla="*/ 2147483647 h 988"/>
              <a:gd name="T78" fmla="*/ 2147483647 w 223"/>
              <a:gd name="T79" fmla="*/ 2147483647 h 988"/>
              <a:gd name="T80" fmla="*/ 2147483647 w 223"/>
              <a:gd name="T81" fmla="*/ 2147483647 h 988"/>
              <a:gd name="T82" fmla="*/ 2147483647 w 223"/>
              <a:gd name="T83" fmla="*/ 2147483647 h 988"/>
              <a:gd name="T84" fmla="*/ 2147483647 w 223"/>
              <a:gd name="T85" fmla="*/ 2147483647 h 988"/>
              <a:gd name="T86" fmla="*/ 2147483647 w 223"/>
              <a:gd name="T87" fmla="*/ 2147483647 h 988"/>
              <a:gd name="T88" fmla="*/ 2147483647 w 223"/>
              <a:gd name="T89" fmla="*/ 2147483647 h 988"/>
              <a:gd name="T90" fmla="*/ 0 w 223"/>
              <a:gd name="T91" fmla="*/ 2147483647 h 988"/>
              <a:gd name="T92" fmla="*/ 0 w 223"/>
              <a:gd name="T93" fmla="*/ 2147483647 h 988"/>
              <a:gd name="T94" fmla="*/ 0 w 223"/>
              <a:gd name="T95" fmla="*/ 2147483647 h 988"/>
              <a:gd name="T96" fmla="*/ 2147483647 w 223"/>
              <a:gd name="T97" fmla="*/ 0 h 988"/>
              <a:gd name="T98" fmla="*/ 2147483647 w 223"/>
              <a:gd name="T99" fmla="*/ 0 h 9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
              <a:gd name="T151" fmla="*/ 0 h 988"/>
              <a:gd name="T152" fmla="*/ 223 w 223"/>
              <a:gd name="T153" fmla="*/ 988 h 9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 h="988">
                <a:moveTo>
                  <a:pt x="222" y="987"/>
                </a:moveTo>
                <a:lnTo>
                  <a:pt x="217" y="984"/>
                </a:lnTo>
                <a:lnTo>
                  <a:pt x="201" y="933"/>
                </a:lnTo>
                <a:lnTo>
                  <a:pt x="201" y="915"/>
                </a:lnTo>
                <a:lnTo>
                  <a:pt x="181" y="897"/>
                </a:lnTo>
                <a:lnTo>
                  <a:pt x="181" y="879"/>
                </a:lnTo>
                <a:lnTo>
                  <a:pt x="161" y="879"/>
                </a:lnTo>
                <a:lnTo>
                  <a:pt x="161" y="861"/>
                </a:lnTo>
                <a:lnTo>
                  <a:pt x="161" y="844"/>
                </a:lnTo>
                <a:lnTo>
                  <a:pt x="141" y="844"/>
                </a:lnTo>
                <a:lnTo>
                  <a:pt x="141" y="826"/>
                </a:lnTo>
                <a:lnTo>
                  <a:pt x="121" y="826"/>
                </a:lnTo>
                <a:lnTo>
                  <a:pt x="121" y="808"/>
                </a:lnTo>
                <a:lnTo>
                  <a:pt x="100" y="790"/>
                </a:lnTo>
                <a:lnTo>
                  <a:pt x="100" y="772"/>
                </a:lnTo>
                <a:lnTo>
                  <a:pt x="80" y="772"/>
                </a:lnTo>
                <a:lnTo>
                  <a:pt x="80" y="754"/>
                </a:lnTo>
                <a:lnTo>
                  <a:pt x="80" y="736"/>
                </a:lnTo>
                <a:lnTo>
                  <a:pt x="80" y="718"/>
                </a:lnTo>
                <a:lnTo>
                  <a:pt x="80" y="700"/>
                </a:lnTo>
                <a:lnTo>
                  <a:pt x="80" y="682"/>
                </a:lnTo>
                <a:lnTo>
                  <a:pt x="80" y="664"/>
                </a:lnTo>
                <a:lnTo>
                  <a:pt x="80" y="646"/>
                </a:lnTo>
                <a:lnTo>
                  <a:pt x="80" y="628"/>
                </a:lnTo>
                <a:lnTo>
                  <a:pt x="100" y="610"/>
                </a:lnTo>
                <a:lnTo>
                  <a:pt x="100" y="592"/>
                </a:lnTo>
                <a:lnTo>
                  <a:pt x="100" y="574"/>
                </a:lnTo>
                <a:lnTo>
                  <a:pt x="121" y="574"/>
                </a:lnTo>
                <a:lnTo>
                  <a:pt x="121" y="556"/>
                </a:lnTo>
                <a:lnTo>
                  <a:pt x="121" y="538"/>
                </a:lnTo>
                <a:lnTo>
                  <a:pt x="121" y="520"/>
                </a:lnTo>
                <a:lnTo>
                  <a:pt x="100" y="520"/>
                </a:lnTo>
                <a:lnTo>
                  <a:pt x="100" y="502"/>
                </a:lnTo>
                <a:lnTo>
                  <a:pt x="80" y="502"/>
                </a:lnTo>
                <a:lnTo>
                  <a:pt x="80" y="484"/>
                </a:lnTo>
                <a:lnTo>
                  <a:pt x="60" y="484"/>
                </a:lnTo>
                <a:lnTo>
                  <a:pt x="60" y="466"/>
                </a:lnTo>
                <a:lnTo>
                  <a:pt x="60" y="449"/>
                </a:lnTo>
                <a:lnTo>
                  <a:pt x="40" y="449"/>
                </a:lnTo>
                <a:lnTo>
                  <a:pt x="40" y="431"/>
                </a:lnTo>
                <a:lnTo>
                  <a:pt x="40" y="413"/>
                </a:lnTo>
                <a:lnTo>
                  <a:pt x="20" y="395"/>
                </a:lnTo>
                <a:lnTo>
                  <a:pt x="20" y="377"/>
                </a:lnTo>
                <a:lnTo>
                  <a:pt x="20" y="359"/>
                </a:lnTo>
                <a:lnTo>
                  <a:pt x="20" y="341"/>
                </a:lnTo>
                <a:lnTo>
                  <a:pt x="20" y="323"/>
                </a:lnTo>
                <a:lnTo>
                  <a:pt x="20" y="305"/>
                </a:lnTo>
                <a:lnTo>
                  <a:pt x="20" y="287"/>
                </a:lnTo>
                <a:lnTo>
                  <a:pt x="40" y="269"/>
                </a:lnTo>
                <a:lnTo>
                  <a:pt x="40" y="251"/>
                </a:lnTo>
                <a:lnTo>
                  <a:pt x="40" y="233"/>
                </a:lnTo>
                <a:lnTo>
                  <a:pt x="40" y="215"/>
                </a:lnTo>
                <a:lnTo>
                  <a:pt x="40" y="197"/>
                </a:lnTo>
                <a:lnTo>
                  <a:pt x="40" y="179"/>
                </a:lnTo>
                <a:lnTo>
                  <a:pt x="40" y="161"/>
                </a:lnTo>
                <a:lnTo>
                  <a:pt x="40" y="143"/>
                </a:lnTo>
                <a:lnTo>
                  <a:pt x="40" y="125"/>
                </a:lnTo>
                <a:lnTo>
                  <a:pt x="40" y="107"/>
                </a:lnTo>
                <a:lnTo>
                  <a:pt x="20" y="107"/>
                </a:lnTo>
                <a:lnTo>
                  <a:pt x="20" y="89"/>
                </a:lnTo>
                <a:lnTo>
                  <a:pt x="20" y="71"/>
                </a:lnTo>
                <a:lnTo>
                  <a:pt x="0" y="71"/>
                </a:lnTo>
                <a:lnTo>
                  <a:pt x="0" y="54"/>
                </a:lnTo>
                <a:lnTo>
                  <a:pt x="0" y="36"/>
                </a:lnTo>
                <a:lnTo>
                  <a:pt x="0" y="18"/>
                </a:lnTo>
                <a:lnTo>
                  <a:pt x="0" y="0"/>
                </a:lnTo>
                <a:lnTo>
                  <a:pt x="20" y="0"/>
                </a:lnTo>
                <a:lnTo>
                  <a:pt x="222" y="987"/>
                </a:lnTo>
              </a:path>
            </a:pathLst>
          </a:custGeom>
          <a:solidFill>
            <a:srgbClr val="99FF33"/>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18490" name="Rectangle 26"/>
          <p:cNvSpPr>
            <a:spLocks noChangeArrowheads="1"/>
          </p:cNvSpPr>
          <p:nvPr/>
        </p:nvSpPr>
        <p:spPr bwMode="auto">
          <a:xfrm>
            <a:off x="5484813" y="2679700"/>
            <a:ext cx="1081087" cy="457200"/>
          </a:xfrm>
          <a:prstGeom prst="rect">
            <a:avLst/>
          </a:prstGeom>
          <a:noFill/>
          <a:ln w="9525">
            <a:noFill/>
            <a:miter lim="800000"/>
            <a:headEnd/>
            <a:tailEnd/>
          </a:ln>
        </p:spPr>
        <p:txBody>
          <a:bodyPr wrap="none" lIns="92075" tIns="46038" rIns="92075" bIns="46038">
            <a:spAutoFit/>
          </a:bodyPr>
          <a:lstStyle/>
          <a:p>
            <a:pPr algn="l">
              <a:lnSpc>
                <a:spcPct val="100000"/>
              </a:lnSpc>
            </a:pPr>
            <a:r>
              <a:rPr lang="en-US" sz="2400" dirty="0">
                <a:solidFill>
                  <a:srgbClr val="000000"/>
                </a:solidFill>
                <a:latin typeface="Arial" charset="0"/>
              </a:rPr>
              <a:t>Argon</a:t>
            </a:r>
          </a:p>
        </p:txBody>
      </p:sp>
      <p:sp>
        <p:nvSpPr>
          <p:cNvPr id="318491" name="Freeform 27"/>
          <p:cNvSpPr>
            <a:spLocks/>
          </p:cNvSpPr>
          <p:nvPr/>
        </p:nvSpPr>
        <p:spPr bwMode="auto">
          <a:xfrm>
            <a:off x="1571625" y="2413000"/>
            <a:ext cx="6937375" cy="2967038"/>
          </a:xfrm>
          <a:custGeom>
            <a:avLst/>
            <a:gdLst>
              <a:gd name="T0" fmla="*/ 2147483647 w 4916"/>
              <a:gd name="T1" fmla="*/ 0 h 1869"/>
              <a:gd name="T2" fmla="*/ 2147483647 w 4916"/>
              <a:gd name="T3" fmla="*/ 2147483647 h 1869"/>
              <a:gd name="T4" fmla="*/ 2147483647 w 4916"/>
              <a:gd name="T5" fmla="*/ 2147483647 h 1869"/>
              <a:gd name="T6" fmla="*/ 2147483647 w 4916"/>
              <a:gd name="T7" fmla="*/ 2147483647 h 1869"/>
              <a:gd name="T8" fmla="*/ 2147483647 w 4916"/>
              <a:gd name="T9" fmla="*/ 2147483647 h 1869"/>
              <a:gd name="T10" fmla="*/ 2147483647 w 4916"/>
              <a:gd name="T11" fmla="*/ 2147483647 h 1869"/>
              <a:gd name="T12" fmla="*/ 2147483647 w 4916"/>
              <a:gd name="T13" fmla="*/ 2147483647 h 1869"/>
              <a:gd name="T14" fmla="*/ 2147483647 w 4916"/>
              <a:gd name="T15" fmla="*/ 2147483647 h 1869"/>
              <a:gd name="T16" fmla="*/ 2147483647 w 4916"/>
              <a:gd name="T17" fmla="*/ 2147483647 h 1869"/>
              <a:gd name="T18" fmla="*/ 2147483647 w 4916"/>
              <a:gd name="T19" fmla="*/ 0 h 1869"/>
              <a:gd name="T20" fmla="*/ 0 w 4916"/>
              <a:gd name="T21" fmla="*/ 0 h 1869"/>
              <a:gd name="T22" fmla="*/ 2147483647 w 4916"/>
              <a:gd name="T23" fmla="*/ 0 h 18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16"/>
              <a:gd name="T37" fmla="*/ 0 h 1869"/>
              <a:gd name="T38" fmla="*/ 4916 w 4916"/>
              <a:gd name="T39" fmla="*/ 1869 h 18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16" h="1869">
                <a:moveTo>
                  <a:pt x="20" y="0"/>
                </a:moveTo>
                <a:lnTo>
                  <a:pt x="20" y="1868"/>
                </a:lnTo>
                <a:lnTo>
                  <a:pt x="4915" y="1868"/>
                </a:lnTo>
                <a:lnTo>
                  <a:pt x="4915" y="862"/>
                </a:lnTo>
                <a:lnTo>
                  <a:pt x="3397" y="862"/>
                </a:lnTo>
                <a:lnTo>
                  <a:pt x="3397" y="1437"/>
                </a:lnTo>
                <a:lnTo>
                  <a:pt x="2103" y="1437"/>
                </a:lnTo>
                <a:lnTo>
                  <a:pt x="2103" y="862"/>
                </a:lnTo>
                <a:lnTo>
                  <a:pt x="263" y="862"/>
                </a:lnTo>
                <a:lnTo>
                  <a:pt x="263" y="0"/>
                </a:lnTo>
                <a:lnTo>
                  <a:pt x="0" y="0"/>
                </a:lnTo>
                <a:lnTo>
                  <a:pt x="20" y="0"/>
                </a:lnTo>
              </a:path>
            </a:pathLst>
          </a:custGeom>
          <a:solidFill>
            <a:srgbClr val="000066"/>
          </a:solidFill>
          <a:ln w="28575"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18492" name="Rectangle 29"/>
          <p:cNvSpPr>
            <a:spLocks noGrp="1" noChangeArrowheads="1"/>
          </p:cNvSpPr>
          <p:nvPr>
            <p:ph type="title"/>
          </p:nvPr>
        </p:nvSpPr>
        <p:spPr/>
        <p:txBody>
          <a:bodyPr/>
          <a:lstStyle/>
          <a:p>
            <a:r>
              <a:rPr lang="en-US" dirty="0"/>
              <a:t>Oxygen displacement in open topped confined space</a:t>
            </a:r>
          </a:p>
        </p:txBody>
      </p:sp>
    </p:spTree>
    <p:extLst>
      <p:ext uri="{BB962C8B-B14F-4D97-AF65-F5344CB8AC3E}">
        <p14:creationId xmlns:p14="http://schemas.microsoft.com/office/powerpoint/2010/main" val="3924694783"/>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514" name="Group 2"/>
          <p:cNvGrpSpPr>
            <a:grpSpLocks/>
          </p:cNvGrpSpPr>
          <p:nvPr/>
        </p:nvGrpSpPr>
        <p:grpSpPr bwMode="auto">
          <a:xfrm>
            <a:off x="609600" y="1295400"/>
            <a:ext cx="8037513" cy="4173538"/>
            <a:chOff x="384" y="816"/>
            <a:chExt cx="5063" cy="2629"/>
          </a:xfrm>
        </p:grpSpPr>
        <p:sp>
          <p:nvSpPr>
            <p:cNvPr id="320516" name="Rectangle 3"/>
            <p:cNvSpPr>
              <a:spLocks noChangeArrowheads="1"/>
            </p:cNvSpPr>
            <p:nvPr/>
          </p:nvSpPr>
          <p:spPr bwMode="auto">
            <a:xfrm>
              <a:off x="384" y="816"/>
              <a:ext cx="5063" cy="2629"/>
            </a:xfrm>
            <a:prstGeom prst="rect">
              <a:avLst/>
            </a:prstGeom>
            <a:solidFill>
              <a:srgbClr val="FFFFFF"/>
            </a:solidFill>
            <a:ln w="25400">
              <a:solidFill>
                <a:schemeClr val="bg1"/>
              </a:solidFill>
              <a:miter lim="800000"/>
              <a:headEnd/>
              <a:tailEnd/>
            </a:ln>
          </p:spPr>
          <p:txBody>
            <a:bodyPr wrap="none" anchor="ctr"/>
            <a:lstStyle/>
            <a:p>
              <a:pPr>
                <a:spcBef>
                  <a:spcPct val="50000"/>
                </a:spcBef>
              </a:pPr>
              <a:endParaRPr lang="en-US" sz="1200" dirty="0">
                <a:solidFill>
                  <a:srgbClr val="000000"/>
                </a:solidFill>
                <a:latin typeface="Arial" charset="0"/>
              </a:endParaRPr>
            </a:p>
          </p:txBody>
        </p:sp>
        <p:sp>
          <p:nvSpPr>
            <p:cNvPr id="320517" name="Rectangle 4"/>
            <p:cNvSpPr>
              <a:spLocks noChangeArrowheads="1"/>
            </p:cNvSpPr>
            <p:nvPr/>
          </p:nvSpPr>
          <p:spPr bwMode="auto">
            <a:xfrm>
              <a:off x="552" y="1049"/>
              <a:ext cx="1004"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20.9 %           </a:t>
              </a:r>
            </a:p>
          </p:txBody>
        </p:sp>
        <p:sp>
          <p:nvSpPr>
            <p:cNvPr id="320518" name="Rectangle 5"/>
            <p:cNvSpPr>
              <a:spLocks noChangeArrowheads="1"/>
            </p:cNvSpPr>
            <p:nvPr/>
          </p:nvSpPr>
          <p:spPr bwMode="auto">
            <a:xfrm>
              <a:off x="552" y="1289"/>
              <a:ext cx="1100"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19.5 % - 12 %  </a:t>
              </a:r>
            </a:p>
          </p:txBody>
        </p:sp>
        <p:sp>
          <p:nvSpPr>
            <p:cNvPr id="320519" name="Rectangle 6"/>
            <p:cNvSpPr>
              <a:spLocks noChangeArrowheads="1"/>
            </p:cNvSpPr>
            <p:nvPr/>
          </p:nvSpPr>
          <p:spPr bwMode="auto">
            <a:xfrm>
              <a:off x="552" y="1769"/>
              <a:ext cx="1100"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12 %   -  10 %  </a:t>
              </a:r>
            </a:p>
          </p:txBody>
        </p:sp>
        <p:sp>
          <p:nvSpPr>
            <p:cNvPr id="320520" name="Rectangle 7"/>
            <p:cNvSpPr>
              <a:spLocks noChangeArrowheads="1"/>
            </p:cNvSpPr>
            <p:nvPr/>
          </p:nvSpPr>
          <p:spPr bwMode="auto">
            <a:xfrm>
              <a:off x="552" y="2297"/>
              <a:ext cx="1100"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10 %   -  6 %    </a:t>
              </a:r>
            </a:p>
          </p:txBody>
        </p:sp>
        <p:sp>
          <p:nvSpPr>
            <p:cNvPr id="320521" name="Rectangle 8"/>
            <p:cNvSpPr>
              <a:spLocks noChangeArrowheads="1"/>
            </p:cNvSpPr>
            <p:nvPr/>
          </p:nvSpPr>
          <p:spPr bwMode="auto">
            <a:xfrm>
              <a:off x="552" y="2728"/>
              <a:ext cx="1100"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6 %    -   0 %    </a:t>
              </a:r>
            </a:p>
          </p:txBody>
        </p:sp>
        <p:sp>
          <p:nvSpPr>
            <p:cNvPr id="320522" name="Rectangle 9"/>
            <p:cNvSpPr>
              <a:spLocks noChangeArrowheads="1"/>
            </p:cNvSpPr>
            <p:nvPr/>
          </p:nvSpPr>
          <p:spPr bwMode="auto">
            <a:xfrm>
              <a:off x="1964" y="1049"/>
              <a:ext cx="1980"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Oxygen content in fresh air</a:t>
              </a:r>
            </a:p>
          </p:txBody>
        </p:sp>
        <p:sp>
          <p:nvSpPr>
            <p:cNvPr id="320523" name="Rectangle 10"/>
            <p:cNvSpPr>
              <a:spLocks noChangeArrowheads="1"/>
            </p:cNvSpPr>
            <p:nvPr/>
          </p:nvSpPr>
          <p:spPr bwMode="auto">
            <a:xfrm>
              <a:off x="1964" y="1289"/>
              <a:ext cx="2908"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Impaired judgment, increased pulse and </a:t>
              </a:r>
            </a:p>
          </p:txBody>
        </p:sp>
        <p:sp>
          <p:nvSpPr>
            <p:cNvPr id="320524" name="Rectangle 11"/>
            <p:cNvSpPr>
              <a:spLocks noChangeArrowheads="1"/>
            </p:cNvSpPr>
            <p:nvPr/>
          </p:nvSpPr>
          <p:spPr bwMode="auto">
            <a:xfrm>
              <a:off x="1964" y="1458"/>
              <a:ext cx="2868"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respiration, fatigue, loss of coordination</a:t>
              </a:r>
            </a:p>
          </p:txBody>
        </p:sp>
        <p:sp>
          <p:nvSpPr>
            <p:cNvPr id="320525" name="Rectangle 12"/>
            <p:cNvSpPr>
              <a:spLocks noChangeArrowheads="1"/>
            </p:cNvSpPr>
            <p:nvPr/>
          </p:nvSpPr>
          <p:spPr bwMode="auto">
            <a:xfrm>
              <a:off x="1964" y="1698"/>
              <a:ext cx="2820"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Disturbed respiration, poor circulation, </a:t>
              </a:r>
            </a:p>
          </p:txBody>
        </p:sp>
        <p:sp>
          <p:nvSpPr>
            <p:cNvPr id="320526" name="Rectangle 13"/>
            <p:cNvSpPr>
              <a:spLocks noChangeArrowheads="1"/>
            </p:cNvSpPr>
            <p:nvPr/>
          </p:nvSpPr>
          <p:spPr bwMode="auto">
            <a:xfrm>
              <a:off x="1964" y="1868"/>
              <a:ext cx="3356"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worsening fatigue and loss of critical faculties, </a:t>
              </a:r>
            </a:p>
          </p:txBody>
        </p:sp>
        <p:sp>
          <p:nvSpPr>
            <p:cNvPr id="320527" name="Rectangle 14"/>
            <p:cNvSpPr>
              <a:spLocks noChangeArrowheads="1"/>
            </p:cNvSpPr>
            <p:nvPr/>
          </p:nvSpPr>
          <p:spPr bwMode="auto">
            <a:xfrm>
              <a:off x="1964" y="2037"/>
              <a:ext cx="2684"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symptoms within seconds to minutes</a:t>
              </a:r>
            </a:p>
          </p:txBody>
        </p:sp>
        <p:sp>
          <p:nvSpPr>
            <p:cNvPr id="320528" name="Rectangle 15"/>
            <p:cNvSpPr>
              <a:spLocks noChangeArrowheads="1"/>
            </p:cNvSpPr>
            <p:nvPr/>
          </p:nvSpPr>
          <p:spPr bwMode="auto">
            <a:xfrm>
              <a:off x="1964" y="2277"/>
              <a:ext cx="3108"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Nausea, vomiting, inability to move, loss of </a:t>
              </a:r>
            </a:p>
          </p:txBody>
        </p:sp>
        <p:sp>
          <p:nvSpPr>
            <p:cNvPr id="320529" name="Rectangle 16"/>
            <p:cNvSpPr>
              <a:spLocks noChangeArrowheads="1"/>
            </p:cNvSpPr>
            <p:nvPr/>
          </p:nvSpPr>
          <p:spPr bwMode="auto">
            <a:xfrm>
              <a:off x="1964" y="2446"/>
              <a:ext cx="1916"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consciousness, and death</a:t>
              </a:r>
            </a:p>
          </p:txBody>
        </p:sp>
        <p:sp>
          <p:nvSpPr>
            <p:cNvPr id="320530" name="Rectangle 17"/>
            <p:cNvSpPr>
              <a:spLocks noChangeArrowheads="1"/>
            </p:cNvSpPr>
            <p:nvPr/>
          </p:nvSpPr>
          <p:spPr bwMode="auto">
            <a:xfrm>
              <a:off x="1964" y="2686"/>
              <a:ext cx="3356"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Convulsions, gasping respiration, cessation of </a:t>
              </a:r>
            </a:p>
          </p:txBody>
        </p:sp>
        <p:sp>
          <p:nvSpPr>
            <p:cNvPr id="320531" name="Rectangle 18"/>
            <p:cNvSpPr>
              <a:spLocks noChangeArrowheads="1"/>
            </p:cNvSpPr>
            <p:nvPr/>
          </p:nvSpPr>
          <p:spPr bwMode="auto">
            <a:xfrm>
              <a:off x="1964" y="2855"/>
              <a:ext cx="3428"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breathing, cardiac arrest, symptoms immediate, </a:t>
              </a:r>
            </a:p>
          </p:txBody>
        </p:sp>
        <p:sp>
          <p:nvSpPr>
            <p:cNvPr id="320532" name="Rectangle 19"/>
            <p:cNvSpPr>
              <a:spLocks noChangeArrowheads="1"/>
            </p:cNvSpPr>
            <p:nvPr/>
          </p:nvSpPr>
          <p:spPr bwMode="auto">
            <a:xfrm>
              <a:off x="1964" y="3024"/>
              <a:ext cx="1548" cy="231"/>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00"/>
                  </a:solidFill>
                  <a:latin typeface="Arial" charset="0"/>
                </a:rPr>
                <a:t>death within minutes</a:t>
              </a:r>
            </a:p>
          </p:txBody>
        </p:sp>
        <p:sp>
          <p:nvSpPr>
            <p:cNvPr id="320533" name="Line 20"/>
            <p:cNvSpPr>
              <a:spLocks noChangeShapeType="1"/>
            </p:cNvSpPr>
            <p:nvPr/>
          </p:nvSpPr>
          <p:spPr bwMode="auto">
            <a:xfrm>
              <a:off x="545" y="1269"/>
              <a:ext cx="4651" cy="0"/>
            </a:xfrm>
            <a:prstGeom prst="line">
              <a:avLst/>
            </a:prstGeom>
            <a:noFill/>
            <a:ln w="38100" cap="sq">
              <a:solidFill>
                <a:srgbClr val="FF0000"/>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320534" name="Line 21"/>
            <p:cNvSpPr>
              <a:spLocks noChangeShapeType="1"/>
            </p:cNvSpPr>
            <p:nvPr/>
          </p:nvSpPr>
          <p:spPr bwMode="auto">
            <a:xfrm>
              <a:off x="545" y="1692"/>
              <a:ext cx="4651" cy="0"/>
            </a:xfrm>
            <a:prstGeom prst="line">
              <a:avLst/>
            </a:prstGeom>
            <a:noFill/>
            <a:ln w="38100" cap="sq">
              <a:solidFill>
                <a:srgbClr val="FF0000"/>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320535" name="Line 22"/>
            <p:cNvSpPr>
              <a:spLocks noChangeShapeType="1"/>
            </p:cNvSpPr>
            <p:nvPr/>
          </p:nvSpPr>
          <p:spPr bwMode="auto">
            <a:xfrm>
              <a:off x="545" y="2268"/>
              <a:ext cx="4651" cy="0"/>
            </a:xfrm>
            <a:prstGeom prst="line">
              <a:avLst/>
            </a:prstGeom>
            <a:noFill/>
            <a:ln w="38100" cap="sq">
              <a:solidFill>
                <a:srgbClr val="FF0000"/>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320536" name="Line 23"/>
            <p:cNvSpPr>
              <a:spLocks noChangeShapeType="1"/>
            </p:cNvSpPr>
            <p:nvPr/>
          </p:nvSpPr>
          <p:spPr bwMode="auto">
            <a:xfrm>
              <a:off x="545" y="2691"/>
              <a:ext cx="4651" cy="0"/>
            </a:xfrm>
            <a:prstGeom prst="line">
              <a:avLst/>
            </a:prstGeom>
            <a:noFill/>
            <a:ln w="38100" cap="sq">
              <a:solidFill>
                <a:srgbClr val="FF0000"/>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grpSp>
      <p:sp>
        <p:nvSpPr>
          <p:cNvPr id="320515" name="Rectangle 25"/>
          <p:cNvSpPr>
            <a:spLocks noGrp="1" noChangeArrowheads="1"/>
          </p:cNvSpPr>
          <p:nvPr>
            <p:ph type="title"/>
          </p:nvPr>
        </p:nvSpPr>
        <p:spPr/>
        <p:txBody>
          <a:bodyPr/>
          <a:lstStyle/>
          <a:p>
            <a:pPr eaLnBrk="1" hangingPunct="1"/>
            <a:r>
              <a:rPr lang="en-US" dirty="0"/>
              <a:t>Symptoms of Oxygen Deficiency</a:t>
            </a:r>
          </a:p>
        </p:txBody>
      </p:sp>
    </p:spTree>
    <p:extLst>
      <p:ext uri="{BB962C8B-B14F-4D97-AF65-F5344CB8AC3E}">
        <p14:creationId xmlns:p14="http://schemas.microsoft.com/office/powerpoint/2010/main" val="755936373"/>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4"/>
          <p:cNvSpPr>
            <a:spLocks noGrp="1" noChangeArrowheads="1"/>
          </p:cNvSpPr>
          <p:nvPr>
            <p:ph type="title"/>
          </p:nvPr>
        </p:nvSpPr>
        <p:spPr/>
        <p:txBody>
          <a:bodyPr/>
          <a:lstStyle/>
          <a:p>
            <a:r>
              <a:rPr lang="en-US" dirty="0"/>
              <a:t>Oxygen Enrichment</a:t>
            </a:r>
          </a:p>
        </p:txBody>
      </p:sp>
      <p:sp>
        <p:nvSpPr>
          <p:cNvPr id="327683" name="Rectangle 2"/>
          <p:cNvSpPr>
            <a:spLocks noGrp="1" noChangeArrowheads="1"/>
          </p:cNvSpPr>
          <p:nvPr>
            <p:ph idx="1"/>
          </p:nvPr>
        </p:nvSpPr>
        <p:spPr/>
        <p:txBody>
          <a:bodyPr/>
          <a:lstStyle/>
          <a:p>
            <a:r>
              <a:rPr lang="en-US" dirty="0"/>
              <a:t>Many standards (including USA 29 CFR 1910.146) </a:t>
            </a:r>
            <a:r>
              <a:rPr lang="en-US" u="sng" dirty="0"/>
              <a:t>Specify 23.5 % as oxygen enriched </a:t>
            </a:r>
          </a:p>
          <a:p>
            <a:pPr lvl="1"/>
            <a:r>
              <a:rPr lang="en-US" dirty="0"/>
              <a:t>Other codes (such as USA 29 CFR 1915 and NFPA guidelines) are more stringent </a:t>
            </a:r>
          </a:p>
          <a:p>
            <a:pPr lvl="1"/>
            <a:r>
              <a:rPr lang="en-US" dirty="0"/>
              <a:t>More conservative approach is to use 22.5 % as hazardous condition threshold</a:t>
            </a:r>
          </a:p>
        </p:txBody>
      </p:sp>
    </p:spTree>
    <p:extLst>
      <p:ext uri="{BB962C8B-B14F-4D97-AF65-F5344CB8AC3E}">
        <p14:creationId xmlns:p14="http://schemas.microsoft.com/office/powerpoint/2010/main" val="2235644556"/>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5"/>
          <p:cNvSpPr>
            <a:spLocks noGrp="1" noChangeArrowheads="1"/>
          </p:cNvSpPr>
          <p:nvPr>
            <p:ph type="title"/>
          </p:nvPr>
        </p:nvSpPr>
        <p:spPr/>
        <p:txBody>
          <a:bodyPr/>
          <a:lstStyle/>
          <a:p>
            <a:r>
              <a:rPr lang="en-US" dirty="0"/>
              <a:t>Oxygen Enrichment</a:t>
            </a:r>
          </a:p>
        </p:txBody>
      </p:sp>
      <p:sp>
        <p:nvSpPr>
          <p:cNvPr id="328707" name="Rectangle 2"/>
          <p:cNvSpPr>
            <a:spLocks noGrp="1" noChangeArrowheads="1"/>
          </p:cNvSpPr>
          <p:nvPr>
            <p:ph idx="1"/>
          </p:nvPr>
        </p:nvSpPr>
        <p:spPr/>
        <p:txBody>
          <a:bodyPr/>
          <a:lstStyle/>
          <a:p>
            <a:r>
              <a:rPr lang="en-US" dirty="0"/>
              <a:t>Proportionally increases the rate of many chemical reactions</a:t>
            </a:r>
          </a:p>
          <a:p>
            <a:r>
              <a:rPr lang="en-US" dirty="0"/>
              <a:t>Can cause ordinary combustible materials to become flammable or explosive</a:t>
            </a:r>
          </a:p>
        </p:txBody>
      </p:sp>
      <p:pic>
        <p:nvPicPr>
          <p:cNvPr id="328708" name="Picture 3" descr="OSHA welders enriching oxygen in confined space"/>
          <p:cNvPicPr>
            <a:picLocks noChangeAspect="1" noChangeArrowheads="1"/>
          </p:cNvPicPr>
          <p:nvPr/>
        </p:nvPicPr>
        <p:blipFill>
          <a:blip r:embed="rId3" cstate="print"/>
          <a:srcRect/>
          <a:stretch>
            <a:fillRect/>
          </a:stretch>
        </p:blipFill>
        <p:spPr bwMode="auto">
          <a:xfrm>
            <a:off x="1847850" y="2379663"/>
            <a:ext cx="5448300" cy="2833687"/>
          </a:xfrm>
          <a:prstGeom prst="rect">
            <a:avLst/>
          </a:prstGeom>
          <a:noFill/>
          <a:ln w="25400">
            <a:solidFill>
              <a:schemeClr val="bg1"/>
            </a:solidFill>
            <a:miter lim="800000"/>
            <a:headEnd/>
            <a:tailEnd/>
          </a:ln>
        </p:spPr>
      </p:pic>
    </p:spTree>
    <p:extLst>
      <p:ext uri="{BB962C8B-B14F-4D97-AF65-F5344CB8AC3E}">
        <p14:creationId xmlns:p14="http://schemas.microsoft.com/office/powerpoint/2010/main" val="391701826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4"/>
          <p:cNvSpPr>
            <a:spLocks noGrp="1" noChangeArrowheads="1"/>
          </p:cNvSpPr>
          <p:nvPr>
            <p:ph type="title"/>
          </p:nvPr>
        </p:nvSpPr>
        <p:spPr>
          <a:xfrm>
            <a:off x="469900" y="2446338"/>
            <a:ext cx="8229600" cy="1143000"/>
          </a:xfrm>
        </p:spPr>
        <p:txBody>
          <a:bodyPr/>
          <a:lstStyle/>
          <a:p>
            <a:pPr eaLnBrk="1" hangingPunct="1"/>
            <a:r>
              <a:rPr lang="en-US" dirty="0">
                <a:solidFill>
                  <a:schemeClr val="bg1"/>
                </a:solidFill>
              </a:rPr>
              <a:t>Explosive or Flammable Atmospheres</a:t>
            </a:r>
          </a:p>
        </p:txBody>
      </p:sp>
    </p:spTree>
    <p:extLst>
      <p:ext uri="{BB962C8B-B14F-4D97-AF65-F5344CB8AC3E}">
        <p14:creationId xmlns:p14="http://schemas.microsoft.com/office/powerpoint/2010/main" val="201217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4"/>
          <p:cNvSpPr>
            <a:spLocks noGrp="1" noChangeArrowheads="1"/>
          </p:cNvSpPr>
          <p:nvPr>
            <p:ph type="title"/>
          </p:nvPr>
        </p:nvSpPr>
        <p:spPr/>
        <p:txBody>
          <a:bodyPr/>
          <a:lstStyle/>
          <a:p>
            <a:r>
              <a:rPr lang="en-US" dirty="0"/>
              <a:t>Lower Explosive Limit (L.E.L.)</a:t>
            </a:r>
          </a:p>
        </p:txBody>
      </p:sp>
      <p:sp>
        <p:nvSpPr>
          <p:cNvPr id="331779" name="Rectangle 2"/>
          <p:cNvSpPr>
            <a:spLocks noGrp="1" noChangeArrowheads="1"/>
          </p:cNvSpPr>
          <p:nvPr>
            <p:ph idx="1"/>
          </p:nvPr>
        </p:nvSpPr>
        <p:spPr/>
        <p:txBody>
          <a:bodyPr/>
          <a:lstStyle/>
          <a:p>
            <a:r>
              <a:rPr lang="en-US" dirty="0"/>
              <a:t>Minimum concentration of a combustible gas or vapor in air which will ignite if a source of ignition is present</a:t>
            </a:r>
          </a:p>
        </p:txBody>
      </p:sp>
    </p:spTree>
    <p:extLst>
      <p:ext uri="{BB962C8B-B14F-4D97-AF65-F5344CB8AC3E}">
        <p14:creationId xmlns:p14="http://schemas.microsoft.com/office/powerpoint/2010/main" val="3322316789"/>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6"/>
          <p:cNvSpPr>
            <a:spLocks noGrp="1" noChangeArrowheads="1"/>
          </p:cNvSpPr>
          <p:nvPr>
            <p:ph type="title"/>
          </p:nvPr>
        </p:nvSpPr>
        <p:spPr/>
        <p:txBody>
          <a:bodyPr/>
          <a:lstStyle/>
          <a:p>
            <a:r>
              <a:rPr lang="en-US" dirty="0"/>
              <a:t>Upper Explosive Limit (U.E.L.)</a:t>
            </a:r>
          </a:p>
        </p:txBody>
      </p:sp>
      <p:sp>
        <p:nvSpPr>
          <p:cNvPr id="332803" name="Rectangle 2"/>
          <p:cNvSpPr>
            <a:spLocks noGrp="1" noChangeArrowheads="1"/>
          </p:cNvSpPr>
          <p:nvPr>
            <p:ph idx="1"/>
          </p:nvPr>
        </p:nvSpPr>
        <p:spPr/>
        <p:txBody>
          <a:bodyPr/>
          <a:lstStyle/>
          <a:p>
            <a:r>
              <a:rPr lang="en-US" dirty="0"/>
              <a:t>Most but not all combustible gases have an upper explosive limit</a:t>
            </a:r>
          </a:p>
          <a:p>
            <a:pPr lvl="1"/>
            <a:r>
              <a:rPr lang="en-US" dirty="0"/>
              <a:t>Maximum concentration in air which will support combustion</a:t>
            </a:r>
          </a:p>
          <a:p>
            <a:pPr lvl="1"/>
            <a:r>
              <a:rPr lang="en-US" dirty="0"/>
              <a:t>Concentrations which are above the U.E.L. are too “rich” to burn</a:t>
            </a:r>
          </a:p>
        </p:txBody>
      </p:sp>
    </p:spTree>
    <p:extLst>
      <p:ext uri="{BB962C8B-B14F-4D97-AF65-F5344CB8AC3E}">
        <p14:creationId xmlns:p14="http://schemas.microsoft.com/office/powerpoint/2010/main" val="399853769"/>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826" name="Group 2"/>
          <p:cNvGrpSpPr>
            <a:grpSpLocks/>
          </p:cNvGrpSpPr>
          <p:nvPr/>
        </p:nvGrpSpPr>
        <p:grpSpPr bwMode="auto">
          <a:xfrm>
            <a:off x="1257300" y="1181100"/>
            <a:ext cx="6819900" cy="3276600"/>
            <a:chOff x="1056" y="1160"/>
            <a:chExt cx="4296" cy="2064"/>
          </a:xfrm>
        </p:grpSpPr>
        <p:sp>
          <p:nvSpPr>
            <p:cNvPr id="333829" name="Freeform 3"/>
            <p:cNvSpPr>
              <a:spLocks/>
            </p:cNvSpPr>
            <p:nvPr/>
          </p:nvSpPr>
          <p:spPr bwMode="auto">
            <a:xfrm>
              <a:off x="1063" y="1411"/>
              <a:ext cx="3499" cy="463"/>
            </a:xfrm>
            <a:custGeom>
              <a:avLst/>
              <a:gdLst>
                <a:gd name="T0" fmla="*/ 15 w 3499"/>
                <a:gd name="T1" fmla="*/ 462 h 463"/>
                <a:gd name="T2" fmla="*/ 3498 w 3499"/>
                <a:gd name="T3" fmla="*/ 0 h 463"/>
                <a:gd name="T4" fmla="*/ 3498 w 3499"/>
                <a:gd name="T5" fmla="*/ 462 h 463"/>
                <a:gd name="T6" fmla="*/ 0 w 3499"/>
                <a:gd name="T7" fmla="*/ 462 h 463"/>
                <a:gd name="T8" fmla="*/ 15 w 3499"/>
                <a:gd name="T9" fmla="*/ 462 h 463"/>
                <a:gd name="T10" fmla="*/ 0 60000 65536"/>
                <a:gd name="T11" fmla="*/ 0 60000 65536"/>
                <a:gd name="T12" fmla="*/ 0 60000 65536"/>
                <a:gd name="T13" fmla="*/ 0 60000 65536"/>
                <a:gd name="T14" fmla="*/ 0 60000 65536"/>
                <a:gd name="T15" fmla="*/ 0 w 3499"/>
                <a:gd name="T16" fmla="*/ 0 h 463"/>
                <a:gd name="T17" fmla="*/ 3499 w 3499"/>
                <a:gd name="T18" fmla="*/ 463 h 463"/>
              </a:gdLst>
              <a:ahLst/>
              <a:cxnLst>
                <a:cxn ang="T10">
                  <a:pos x="T0" y="T1"/>
                </a:cxn>
                <a:cxn ang="T11">
                  <a:pos x="T2" y="T3"/>
                </a:cxn>
                <a:cxn ang="T12">
                  <a:pos x="T4" y="T5"/>
                </a:cxn>
                <a:cxn ang="T13">
                  <a:pos x="T6" y="T7"/>
                </a:cxn>
                <a:cxn ang="T14">
                  <a:pos x="T8" y="T9"/>
                </a:cxn>
              </a:cxnLst>
              <a:rect l="T15" t="T16" r="T17" b="T18"/>
              <a:pathLst>
                <a:path w="3499" h="463">
                  <a:moveTo>
                    <a:pt x="15" y="462"/>
                  </a:moveTo>
                  <a:lnTo>
                    <a:pt x="3498" y="0"/>
                  </a:lnTo>
                  <a:lnTo>
                    <a:pt x="3498" y="462"/>
                  </a:lnTo>
                  <a:lnTo>
                    <a:pt x="0" y="462"/>
                  </a:lnTo>
                  <a:lnTo>
                    <a:pt x="15" y="462"/>
                  </a:lnTo>
                </a:path>
              </a:pathLst>
            </a:custGeom>
            <a:no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33830" name="Freeform 4"/>
            <p:cNvSpPr>
              <a:spLocks/>
            </p:cNvSpPr>
            <p:nvPr/>
          </p:nvSpPr>
          <p:spPr bwMode="auto">
            <a:xfrm>
              <a:off x="1071" y="1941"/>
              <a:ext cx="17" cy="80"/>
            </a:xfrm>
            <a:custGeom>
              <a:avLst/>
              <a:gdLst>
                <a:gd name="T0" fmla="*/ 0 w 17"/>
                <a:gd name="T1" fmla="*/ 79 h 80"/>
                <a:gd name="T2" fmla="*/ 16 w 17"/>
                <a:gd name="T3" fmla="*/ 79 h 80"/>
                <a:gd name="T4" fmla="*/ 16 w 17"/>
                <a:gd name="T5" fmla="*/ 0 h 80"/>
                <a:gd name="T6" fmla="*/ 0 w 17"/>
                <a:gd name="T7" fmla="*/ 0 h 80"/>
                <a:gd name="T8" fmla="*/ 0 w 17"/>
                <a:gd name="T9" fmla="*/ 79 h 80"/>
                <a:gd name="T10" fmla="*/ 0 60000 65536"/>
                <a:gd name="T11" fmla="*/ 0 60000 65536"/>
                <a:gd name="T12" fmla="*/ 0 60000 65536"/>
                <a:gd name="T13" fmla="*/ 0 60000 65536"/>
                <a:gd name="T14" fmla="*/ 0 60000 65536"/>
                <a:gd name="T15" fmla="*/ 0 w 17"/>
                <a:gd name="T16" fmla="*/ 0 h 80"/>
                <a:gd name="T17" fmla="*/ 17 w 17"/>
                <a:gd name="T18" fmla="*/ 80 h 80"/>
              </a:gdLst>
              <a:ahLst/>
              <a:cxnLst>
                <a:cxn ang="T10">
                  <a:pos x="T0" y="T1"/>
                </a:cxn>
                <a:cxn ang="T11">
                  <a:pos x="T2" y="T3"/>
                </a:cxn>
                <a:cxn ang="T12">
                  <a:pos x="T4" y="T5"/>
                </a:cxn>
                <a:cxn ang="T13">
                  <a:pos x="T6" y="T7"/>
                </a:cxn>
                <a:cxn ang="T14">
                  <a:pos x="T8" y="T9"/>
                </a:cxn>
              </a:cxnLst>
              <a:rect l="T15" t="T16" r="T17" b="T18"/>
              <a:pathLst>
                <a:path w="17" h="80">
                  <a:moveTo>
                    <a:pt x="0" y="79"/>
                  </a:moveTo>
                  <a:lnTo>
                    <a:pt x="16" y="79"/>
                  </a:lnTo>
                  <a:lnTo>
                    <a:pt x="16" y="0"/>
                  </a:lnTo>
                  <a:lnTo>
                    <a:pt x="0" y="0"/>
                  </a:lnTo>
                  <a:lnTo>
                    <a:pt x="0" y="79"/>
                  </a:lnTo>
                </a:path>
              </a:pathLst>
            </a:custGeom>
            <a:solidFill>
              <a:schemeClr val="bg2"/>
            </a:solidFill>
            <a:ln w="12700"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33831" name="Freeform 5"/>
            <p:cNvSpPr>
              <a:spLocks/>
            </p:cNvSpPr>
            <p:nvPr/>
          </p:nvSpPr>
          <p:spPr bwMode="auto">
            <a:xfrm>
              <a:off x="2024" y="1941"/>
              <a:ext cx="17" cy="80"/>
            </a:xfrm>
            <a:custGeom>
              <a:avLst/>
              <a:gdLst>
                <a:gd name="T0" fmla="*/ 0 w 17"/>
                <a:gd name="T1" fmla="*/ 79 h 80"/>
                <a:gd name="T2" fmla="*/ 16 w 17"/>
                <a:gd name="T3" fmla="*/ 79 h 80"/>
                <a:gd name="T4" fmla="*/ 16 w 17"/>
                <a:gd name="T5" fmla="*/ 0 h 80"/>
                <a:gd name="T6" fmla="*/ 0 w 17"/>
                <a:gd name="T7" fmla="*/ 0 h 80"/>
                <a:gd name="T8" fmla="*/ 0 w 17"/>
                <a:gd name="T9" fmla="*/ 79 h 80"/>
                <a:gd name="T10" fmla="*/ 0 60000 65536"/>
                <a:gd name="T11" fmla="*/ 0 60000 65536"/>
                <a:gd name="T12" fmla="*/ 0 60000 65536"/>
                <a:gd name="T13" fmla="*/ 0 60000 65536"/>
                <a:gd name="T14" fmla="*/ 0 60000 65536"/>
                <a:gd name="T15" fmla="*/ 0 w 17"/>
                <a:gd name="T16" fmla="*/ 0 h 80"/>
                <a:gd name="T17" fmla="*/ 17 w 17"/>
                <a:gd name="T18" fmla="*/ 80 h 80"/>
              </a:gdLst>
              <a:ahLst/>
              <a:cxnLst>
                <a:cxn ang="T10">
                  <a:pos x="T0" y="T1"/>
                </a:cxn>
                <a:cxn ang="T11">
                  <a:pos x="T2" y="T3"/>
                </a:cxn>
                <a:cxn ang="T12">
                  <a:pos x="T4" y="T5"/>
                </a:cxn>
                <a:cxn ang="T13">
                  <a:pos x="T6" y="T7"/>
                </a:cxn>
                <a:cxn ang="T14">
                  <a:pos x="T8" y="T9"/>
                </a:cxn>
              </a:cxnLst>
              <a:rect l="T15" t="T16" r="T17" b="T18"/>
              <a:pathLst>
                <a:path w="17" h="80">
                  <a:moveTo>
                    <a:pt x="0" y="79"/>
                  </a:moveTo>
                  <a:lnTo>
                    <a:pt x="16" y="79"/>
                  </a:lnTo>
                  <a:lnTo>
                    <a:pt x="16" y="0"/>
                  </a:lnTo>
                  <a:lnTo>
                    <a:pt x="0" y="0"/>
                  </a:lnTo>
                  <a:lnTo>
                    <a:pt x="0" y="79"/>
                  </a:lnTo>
                </a:path>
              </a:pathLst>
            </a:custGeom>
            <a:solidFill>
              <a:schemeClr val="bg2"/>
            </a:solidFill>
            <a:ln w="12700" cap="rnd" cmpd="sng">
              <a:solidFill>
                <a:schemeClr val="tx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33832" name="Rectangle 6"/>
            <p:cNvSpPr>
              <a:spLocks noChangeArrowheads="1"/>
            </p:cNvSpPr>
            <p:nvPr/>
          </p:nvSpPr>
          <p:spPr bwMode="auto">
            <a:xfrm>
              <a:off x="2114" y="2936"/>
              <a:ext cx="478" cy="288"/>
            </a:xfrm>
            <a:prstGeom prst="rect">
              <a:avLst/>
            </a:prstGeom>
            <a:noFill/>
            <a:ln w="9525">
              <a:noFill/>
              <a:miter lim="800000"/>
              <a:headEnd/>
              <a:tailEnd/>
            </a:ln>
          </p:spPr>
          <p:txBody>
            <a:bodyPr wrap="none" lIns="92075" tIns="46038" rIns="92075" bIns="46038">
              <a:spAutoFit/>
            </a:bodyPr>
            <a:lstStyle/>
            <a:p>
              <a:pPr algn="l">
                <a:lnSpc>
                  <a:spcPct val="100000"/>
                </a:lnSpc>
              </a:pPr>
              <a:r>
                <a:rPr lang="en-US" sz="2400" i="1" dirty="0">
                  <a:solidFill>
                    <a:srgbClr val="000000"/>
                  </a:solidFill>
                  <a:latin typeface="Arial" charset="0"/>
                </a:rPr>
                <a:t>LEL</a:t>
              </a:r>
            </a:p>
          </p:txBody>
        </p:sp>
        <p:sp>
          <p:nvSpPr>
            <p:cNvPr id="333833" name="Rectangle 7"/>
            <p:cNvSpPr>
              <a:spLocks noChangeArrowheads="1"/>
            </p:cNvSpPr>
            <p:nvPr/>
          </p:nvSpPr>
          <p:spPr bwMode="auto">
            <a:xfrm>
              <a:off x="1056" y="1488"/>
              <a:ext cx="4272" cy="584"/>
            </a:xfrm>
            <a:prstGeom prst="rect">
              <a:avLst/>
            </a:prstGeom>
            <a:solidFill>
              <a:srgbClr val="FFFFFF"/>
            </a:solidFill>
            <a:ln w="38100">
              <a:solidFill>
                <a:schemeClr val="bg1"/>
              </a:solidFill>
              <a:miter lim="800000"/>
              <a:headEnd/>
              <a:tailEnd/>
            </a:ln>
          </p:spPr>
          <p:txBody>
            <a:bodyPr wrap="none" anchor="ctr"/>
            <a:lstStyle/>
            <a:p>
              <a:pPr>
                <a:spcBef>
                  <a:spcPct val="50000"/>
                </a:spcBef>
              </a:pPr>
              <a:endParaRPr lang="en-US" sz="1200" dirty="0">
                <a:solidFill>
                  <a:srgbClr val="000000"/>
                </a:solidFill>
                <a:latin typeface="Arial" charset="0"/>
              </a:endParaRPr>
            </a:p>
          </p:txBody>
        </p:sp>
        <p:sp>
          <p:nvSpPr>
            <p:cNvPr id="333834" name="Freeform 8"/>
            <p:cNvSpPr>
              <a:spLocks/>
            </p:cNvSpPr>
            <p:nvPr/>
          </p:nvSpPr>
          <p:spPr bwMode="auto">
            <a:xfrm>
              <a:off x="1069" y="1528"/>
              <a:ext cx="4283" cy="544"/>
            </a:xfrm>
            <a:custGeom>
              <a:avLst/>
              <a:gdLst>
                <a:gd name="T0" fmla="*/ 18 w 4283"/>
                <a:gd name="T1" fmla="*/ 712 h 526"/>
                <a:gd name="T2" fmla="*/ 4282 w 4283"/>
                <a:gd name="T3" fmla="*/ 0 h 526"/>
                <a:gd name="T4" fmla="*/ 4282 w 4283"/>
                <a:gd name="T5" fmla="*/ 712 h 526"/>
                <a:gd name="T6" fmla="*/ 0 w 4283"/>
                <a:gd name="T7" fmla="*/ 712 h 526"/>
                <a:gd name="T8" fmla="*/ 18 w 4283"/>
                <a:gd name="T9" fmla="*/ 712 h 526"/>
                <a:gd name="T10" fmla="*/ 0 60000 65536"/>
                <a:gd name="T11" fmla="*/ 0 60000 65536"/>
                <a:gd name="T12" fmla="*/ 0 60000 65536"/>
                <a:gd name="T13" fmla="*/ 0 60000 65536"/>
                <a:gd name="T14" fmla="*/ 0 60000 65536"/>
                <a:gd name="T15" fmla="*/ 0 w 4283"/>
                <a:gd name="T16" fmla="*/ 0 h 526"/>
                <a:gd name="T17" fmla="*/ 4283 w 4283"/>
                <a:gd name="T18" fmla="*/ 526 h 526"/>
              </a:gdLst>
              <a:ahLst/>
              <a:cxnLst>
                <a:cxn ang="T10">
                  <a:pos x="T0" y="T1"/>
                </a:cxn>
                <a:cxn ang="T11">
                  <a:pos x="T2" y="T3"/>
                </a:cxn>
                <a:cxn ang="T12">
                  <a:pos x="T4" y="T5"/>
                </a:cxn>
                <a:cxn ang="T13">
                  <a:pos x="T6" y="T7"/>
                </a:cxn>
                <a:cxn ang="T14">
                  <a:pos x="T8" y="T9"/>
                </a:cxn>
              </a:cxnLst>
              <a:rect l="T15" t="T16" r="T17" b="T18"/>
              <a:pathLst>
                <a:path w="4283" h="526">
                  <a:moveTo>
                    <a:pt x="18" y="525"/>
                  </a:moveTo>
                  <a:lnTo>
                    <a:pt x="4282" y="0"/>
                  </a:lnTo>
                  <a:lnTo>
                    <a:pt x="4282" y="525"/>
                  </a:lnTo>
                  <a:lnTo>
                    <a:pt x="0" y="525"/>
                  </a:lnTo>
                  <a:lnTo>
                    <a:pt x="18" y="525"/>
                  </a:lnTo>
                </a:path>
              </a:pathLst>
            </a:custGeom>
            <a:solidFill>
              <a:srgbClr val="FFC2AA"/>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333835" name="Freeform 9"/>
            <p:cNvSpPr>
              <a:spLocks/>
            </p:cNvSpPr>
            <p:nvPr/>
          </p:nvSpPr>
          <p:spPr bwMode="auto">
            <a:xfrm>
              <a:off x="1069" y="1528"/>
              <a:ext cx="4283" cy="544"/>
            </a:xfrm>
            <a:custGeom>
              <a:avLst/>
              <a:gdLst>
                <a:gd name="T0" fmla="*/ 18 w 4283"/>
                <a:gd name="T1" fmla="*/ 712 h 526"/>
                <a:gd name="T2" fmla="*/ 4282 w 4283"/>
                <a:gd name="T3" fmla="*/ 0 h 526"/>
                <a:gd name="T4" fmla="*/ 4282 w 4283"/>
                <a:gd name="T5" fmla="*/ 712 h 526"/>
                <a:gd name="T6" fmla="*/ 0 w 4283"/>
                <a:gd name="T7" fmla="*/ 712 h 526"/>
                <a:gd name="T8" fmla="*/ 0 60000 65536"/>
                <a:gd name="T9" fmla="*/ 0 60000 65536"/>
                <a:gd name="T10" fmla="*/ 0 60000 65536"/>
                <a:gd name="T11" fmla="*/ 0 60000 65536"/>
                <a:gd name="T12" fmla="*/ 0 w 4283"/>
                <a:gd name="T13" fmla="*/ 0 h 526"/>
                <a:gd name="T14" fmla="*/ 4283 w 4283"/>
                <a:gd name="T15" fmla="*/ 526 h 526"/>
              </a:gdLst>
              <a:ahLst/>
              <a:cxnLst>
                <a:cxn ang="T8">
                  <a:pos x="T0" y="T1"/>
                </a:cxn>
                <a:cxn ang="T9">
                  <a:pos x="T2" y="T3"/>
                </a:cxn>
                <a:cxn ang="T10">
                  <a:pos x="T4" y="T5"/>
                </a:cxn>
                <a:cxn ang="T11">
                  <a:pos x="T6" y="T7"/>
                </a:cxn>
              </a:cxnLst>
              <a:rect l="T12" t="T13" r="T14" b="T15"/>
              <a:pathLst>
                <a:path w="4283" h="526">
                  <a:moveTo>
                    <a:pt x="18" y="525"/>
                  </a:moveTo>
                  <a:lnTo>
                    <a:pt x="4282" y="0"/>
                  </a:lnTo>
                  <a:lnTo>
                    <a:pt x="4282" y="525"/>
                  </a:lnTo>
                  <a:lnTo>
                    <a:pt x="0" y="525"/>
                  </a:lnTo>
                </a:path>
              </a:pathLst>
            </a:custGeom>
            <a:noFill/>
            <a:ln w="25400" cap="rnd" cmpd="sng">
              <a:solidFill>
                <a:schemeClr val="tx1"/>
              </a:solidFill>
              <a:prstDash val="solid"/>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33836" name="Freeform 10"/>
            <p:cNvSpPr>
              <a:spLocks/>
            </p:cNvSpPr>
            <p:nvPr/>
          </p:nvSpPr>
          <p:spPr bwMode="auto">
            <a:xfrm>
              <a:off x="2352" y="1488"/>
              <a:ext cx="1213" cy="581"/>
            </a:xfrm>
            <a:custGeom>
              <a:avLst/>
              <a:gdLst>
                <a:gd name="T0" fmla="*/ 0 w 1213"/>
                <a:gd name="T1" fmla="*/ 0 h 523"/>
                <a:gd name="T2" fmla="*/ 0 w 1213"/>
                <a:gd name="T3" fmla="*/ 1344 h 523"/>
                <a:gd name="T4" fmla="*/ 1212 w 1213"/>
                <a:gd name="T5" fmla="*/ 1344 h 523"/>
                <a:gd name="T6" fmla="*/ 1212 w 1213"/>
                <a:gd name="T7" fmla="*/ 0 h 523"/>
                <a:gd name="T8" fmla="*/ 0 w 1213"/>
                <a:gd name="T9" fmla="*/ 0 h 523"/>
                <a:gd name="T10" fmla="*/ 0 60000 65536"/>
                <a:gd name="T11" fmla="*/ 0 60000 65536"/>
                <a:gd name="T12" fmla="*/ 0 60000 65536"/>
                <a:gd name="T13" fmla="*/ 0 60000 65536"/>
                <a:gd name="T14" fmla="*/ 0 60000 65536"/>
                <a:gd name="T15" fmla="*/ 0 w 1213"/>
                <a:gd name="T16" fmla="*/ 0 h 523"/>
                <a:gd name="T17" fmla="*/ 1213 w 1213"/>
                <a:gd name="T18" fmla="*/ 523 h 523"/>
              </a:gdLst>
              <a:ahLst/>
              <a:cxnLst>
                <a:cxn ang="T10">
                  <a:pos x="T0" y="T1"/>
                </a:cxn>
                <a:cxn ang="T11">
                  <a:pos x="T2" y="T3"/>
                </a:cxn>
                <a:cxn ang="T12">
                  <a:pos x="T4" y="T5"/>
                </a:cxn>
                <a:cxn ang="T13">
                  <a:pos x="T6" y="T7"/>
                </a:cxn>
                <a:cxn ang="T14">
                  <a:pos x="T8" y="T9"/>
                </a:cxn>
              </a:cxnLst>
              <a:rect l="T15" t="T16" r="T17" b="T18"/>
              <a:pathLst>
                <a:path w="1213" h="523">
                  <a:moveTo>
                    <a:pt x="0" y="0"/>
                  </a:moveTo>
                  <a:lnTo>
                    <a:pt x="0" y="522"/>
                  </a:lnTo>
                  <a:lnTo>
                    <a:pt x="1212" y="522"/>
                  </a:lnTo>
                  <a:lnTo>
                    <a:pt x="1212" y="0"/>
                  </a:lnTo>
                  <a:lnTo>
                    <a:pt x="0" y="0"/>
                  </a:lnTo>
                </a:path>
              </a:pathLst>
            </a:custGeom>
            <a:solidFill>
              <a:srgbClr val="FF0000"/>
            </a:solidFill>
            <a:ln w="28575" cap="rnd" cmpd="sng">
              <a:solidFill>
                <a:schemeClr val="bg1"/>
              </a:solidFill>
              <a:prstDash val="solid"/>
              <a:round/>
              <a:headEnd/>
              <a:tailEnd/>
            </a:ln>
          </p:spPr>
          <p:txBody>
            <a:bodyPr/>
            <a:lstStyle/>
            <a:p>
              <a:pPr>
                <a:spcBef>
                  <a:spcPct val="50000"/>
                </a:spcBef>
              </a:pPr>
              <a:endParaRPr lang="en-US" sz="1200" dirty="0">
                <a:solidFill>
                  <a:srgbClr val="000000"/>
                </a:solidFill>
                <a:latin typeface="Arial" charset="0"/>
              </a:endParaRPr>
            </a:p>
          </p:txBody>
        </p:sp>
        <p:sp>
          <p:nvSpPr>
            <p:cNvPr id="333837" name="Rectangle 11"/>
            <p:cNvSpPr>
              <a:spLocks noChangeArrowheads="1"/>
            </p:cNvSpPr>
            <p:nvPr/>
          </p:nvSpPr>
          <p:spPr bwMode="auto">
            <a:xfrm>
              <a:off x="2004" y="1160"/>
              <a:ext cx="1833" cy="288"/>
            </a:xfrm>
            <a:prstGeom prst="rect">
              <a:avLst/>
            </a:prstGeom>
            <a:noFill/>
            <a:ln w="9525">
              <a:noFill/>
              <a:miter lim="800000"/>
              <a:headEnd/>
              <a:tailEnd/>
            </a:ln>
          </p:spPr>
          <p:txBody>
            <a:bodyPr wrap="none" lIns="92075" tIns="46038" rIns="92075" bIns="46038">
              <a:spAutoFit/>
            </a:bodyPr>
            <a:lstStyle/>
            <a:p>
              <a:pPr algn="l">
                <a:lnSpc>
                  <a:spcPct val="100000"/>
                </a:lnSpc>
              </a:pPr>
              <a:r>
                <a:rPr lang="en-US" sz="2400" i="1" dirty="0">
                  <a:solidFill>
                    <a:srgbClr val="000000"/>
                  </a:solidFill>
                  <a:latin typeface="Arial" charset="0"/>
                </a:rPr>
                <a:t>Gas Concentration</a:t>
              </a:r>
            </a:p>
          </p:txBody>
        </p:sp>
        <p:sp>
          <p:nvSpPr>
            <p:cNvPr id="333838" name="Rectangle 12"/>
            <p:cNvSpPr>
              <a:spLocks noChangeArrowheads="1"/>
            </p:cNvSpPr>
            <p:nvPr/>
          </p:nvSpPr>
          <p:spPr bwMode="auto">
            <a:xfrm>
              <a:off x="2354" y="1526"/>
              <a:ext cx="1198" cy="466"/>
            </a:xfrm>
            <a:prstGeom prst="rect">
              <a:avLst/>
            </a:prstGeom>
            <a:noFill/>
            <a:ln w="38100">
              <a:solidFill>
                <a:schemeClr val="tx1"/>
              </a:solidFill>
              <a:miter lim="800000"/>
              <a:headEnd/>
              <a:tailEnd/>
            </a:ln>
          </p:spPr>
          <p:txBody>
            <a:bodyPr lIns="92075" tIns="46038" rIns="92075" bIns="46038">
              <a:spAutoFit/>
            </a:bodyPr>
            <a:lstStyle/>
            <a:p>
              <a:pPr>
                <a:lnSpc>
                  <a:spcPct val="100000"/>
                </a:lnSpc>
              </a:pPr>
              <a:r>
                <a:rPr lang="en-US" sz="2000" dirty="0">
                  <a:solidFill>
                    <a:srgbClr val="000000"/>
                  </a:solidFill>
                  <a:latin typeface="Arial" charset="0"/>
                </a:rPr>
                <a:t>Flammability </a:t>
              </a:r>
            </a:p>
            <a:p>
              <a:pPr>
                <a:lnSpc>
                  <a:spcPct val="100000"/>
                </a:lnSpc>
              </a:pPr>
              <a:r>
                <a:rPr lang="en-US" sz="2000" dirty="0">
                  <a:solidFill>
                    <a:srgbClr val="000000"/>
                  </a:solidFill>
                  <a:latin typeface="Arial" charset="0"/>
                </a:rPr>
                <a:t>Range</a:t>
              </a:r>
            </a:p>
          </p:txBody>
        </p:sp>
        <p:sp>
          <p:nvSpPr>
            <p:cNvPr id="333839" name="Line 13"/>
            <p:cNvSpPr>
              <a:spLocks noChangeShapeType="1"/>
            </p:cNvSpPr>
            <p:nvPr/>
          </p:nvSpPr>
          <p:spPr bwMode="auto">
            <a:xfrm>
              <a:off x="2352" y="2112"/>
              <a:ext cx="0" cy="816"/>
            </a:xfrm>
            <a:prstGeom prst="line">
              <a:avLst/>
            </a:prstGeom>
            <a:noFill/>
            <a:ln w="38100">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333840" name="Line 14"/>
            <p:cNvSpPr>
              <a:spLocks noChangeShapeType="1"/>
            </p:cNvSpPr>
            <p:nvPr/>
          </p:nvSpPr>
          <p:spPr bwMode="auto">
            <a:xfrm>
              <a:off x="3552" y="2120"/>
              <a:ext cx="0" cy="816"/>
            </a:xfrm>
            <a:prstGeom prst="line">
              <a:avLst/>
            </a:prstGeom>
            <a:noFill/>
            <a:ln w="38100">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333841" name="Rectangle 15"/>
            <p:cNvSpPr>
              <a:spLocks noChangeArrowheads="1"/>
            </p:cNvSpPr>
            <p:nvPr/>
          </p:nvSpPr>
          <p:spPr bwMode="auto">
            <a:xfrm>
              <a:off x="3314" y="2928"/>
              <a:ext cx="500" cy="288"/>
            </a:xfrm>
            <a:prstGeom prst="rect">
              <a:avLst/>
            </a:prstGeom>
            <a:noFill/>
            <a:ln w="9525">
              <a:noFill/>
              <a:miter lim="800000"/>
              <a:headEnd/>
              <a:tailEnd/>
            </a:ln>
          </p:spPr>
          <p:txBody>
            <a:bodyPr wrap="none" lIns="92075" tIns="46038" rIns="92075" bIns="46038">
              <a:spAutoFit/>
            </a:bodyPr>
            <a:lstStyle/>
            <a:p>
              <a:pPr algn="l">
                <a:lnSpc>
                  <a:spcPct val="100000"/>
                </a:lnSpc>
              </a:pPr>
              <a:r>
                <a:rPr lang="en-US" sz="2400" i="1" dirty="0">
                  <a:solidFill>
                    <a:srgbClr val="000000"/>
                  </a:solidFill>
                  <a:latin typeface="Arial" charset="0"/>
                </a:rPr>
                <a:t>UEL</a:t>
              </a:r>
            </a:p>
          </p:txBody>
        </p:sp>
      </p:grpSp>
      <p:sp>
        <p:nvSpPr>
          <p:cNvPr id="333827" name="Rectangle 17"/>
          <p:cNvSpPr>
            <a:spLocks noGrp="1" noChangeArrowheads="1"/>
          </p:cNvSpPr>
          <p:nvPr>
            <p:ph type="title"/>
          </p:nvPr>
        </p:nvSpPr>
        <p:spPr/>
        <p:txBody>
          <a:bodyPr/>
          <a:lstStyle/>
          <a:p>
            <a:r>
              <a:rPr lang="en-US" dirty="0"/>
              <a:t>Flammability Range</a:t>
            </a:r>
          </a:p>
        </p:txBody>
      </p:sp>
      <p:sp>
        <p:nvSpPr>
          <p:cNvPr id="333828" name="Rectangle 18"/>
          <p:cNvSpPr>
            <a:spLocks noGrp="1" noChangeArrowheads="1"/>
          </p:cNvSpPr>
          <p:nvPr>
            <p:ph idx="1"/>
          </p:nvPr>
        </p:nvSpPr>
        <p:spPr>
          <a:xfrm>
            <a:off x="304800" y="4572000"/>
            <a:ext cx="8534400" cy="1298575"/>
          </a:xfrm>
        </p:spPr>
        <p:txBody>
          <a:bodyPr/>
          <a:lstStyle/>
          <a:p>
            <a:r>
              <a:rPr lang="en-US" dirty="0"/>
              <a:t>The range between the L.E.L. and the U.E.L. of a combustible gas or liquid</a:t>
            </a:r>
          </a:p>
          <a:p>
            <a:r>
              <a:rPr lang="en-US" dirty="0"/>
              <a:t>Concentrations within the flammable range will burn or explode if a source of ignition is present</a:t>
            </a:r>
          </a:p>
        </p:txBody>
      </p:sp>
    </p:spTree>
    <p:extLst>
      <p:ext uri="{BB962C8B-B14F-4D97-AF65-F5344CB8AC3E}">
        <p14:creationId xmlns:p14="http://schemas.microsoft.com/office/powerpoint/2010/main" val="3513400722"/>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ChangeArrowheads="1"/>
          </p:cNvSpPr>
          <p:nvPr/>
        </p:nvSpPr>
        <p:spPr bwMode="auto">
          <a:xfrm>
            <a:off x="293688" y="685800"/>
            <a:ext cx="7731125" cy="4729163"/>
          </a:xfrm>
          <a:prstGeom prst="rect">
            <a:avLst/>
          </a:prstGeom>
          <a:noFill/>
          <a:ln w="9525">
            <a:noFill/>
            <a:miter lim="800000"/>
            <a:headEnd/>
            <a:tailEnd/>
          </a:ln>
        </p:spPr>
        <p:txBody>
          <a:bodyPr lIns="92075" tIns="46038" rIns="92075" bIns="46038">
            <a:spAutoFit/>
          </a:bodyPr>
          <a:lstStyle/>
          <a:p>
            <a:pPr algn="l">
              <a:lnSpc>
                <a:spcPct val="100000"/>
              </a:lnSpc>
              <a:spcAft>
                <a:spcPct val="30000"/>
              </a:spcAft>
            </a:pPr>
            <a:r>
              <a:rPr lang="en-US" sz="2400" b="0" i="1" dirty="0">
                <a:solidFill>
                  <a:srgbClr val="000000"/>
                </a:solidFill>
                <a:latin typeface="Arial" charset="0"/>
              </a:rPr>
              <a:t>		</a:t>
            </a:r>
          </a:p>
          <a:p>
            <a:pPr algn="l">
              <a:lnSpc>
                <a:spcPct val="100000"/>
              </a:lnSpc>
              <a:spcAft>
                <a:spcPct val="30000"/>
              </a:spcAft>
            </a:pPr>
            <a:r>
              <a:rPr lang="en-US" sz="2400" b="0" i="1" dirty="0">
                <a:solidFill>
                  <a:srgbClr val="000000"/>
                </a:solidFill>
                <a:latin typeface="Arial" charset="0"/>
              </a:rPr>
              <a:t>		                                       </a:t>
            </a:r>
            <a:r>
              <a:rPr lang="en-US" sz="2400" i="1" dirty="0">
                <a:solidFill>
                  <a:srgbClr val="000000"/>
                </a:solidFill>
                <a:latin typeface="Arial" charset="0"/>
              </a:rPr>
              <a:t>LEL            UEL</a:t>
            </a:r>
          </a:p>
          <a:p>
            <a:pPr algn="l">
              <a:lnSpc>
                <a:spcPct val="100000"/>
              </a:lnSpc>
              <a:spcAft>
                <a:spcPct val="30000"/>
              </a:spcAft>
            </a:pPr>
            <a:r>
              <a:rPr lang="en-US" sz="2400" i="1" dirty="0">
                <a:solidFill>
                  <a:srgbClr val="000000"/>
                </a:solidFill>
                <a:latin typeface="Arial" charset="0"/>
              </a:rPr>
              <a:t>		Methane                         5.0 %       15.0 %</a:t>
            </a:r>
          </a:p>
          <a:p>
            <a:pPr algn="l">
              <a:lnSpc>
                <a:spcPct val="100000"/>
              </a:lnSpc>
              <a:spcAft>
                <a:spcPct val="30000"/>
              </a:spcAft>
            </a:pPr>
            <a:r>
              <a:rPr lang="en-US" sz="2400" i="1" dirty="0">
                <a:solidFill>
                  <a:srgbClr val="000000"/>
                </a:solidFill>
                <a:latin typeface="Arial" charset="0"/>
              </a:rPr>
              <a:t>		Propane                         2.2 %        9.5 %</a:t>
            </a:r>
          </a:p>
          <a:p>
            <a:pPr algn="l">
              <a:lnSpc>
                <a:spcPct val="100000"/>
              </a:lnSpc>
              <a:spcAft>
                <a:spcPct val="30000"/>
              </a:spcAft>
            </a:pPr>
            <a:r>
              <a:rPr lang="en-US" sz="2400" i="1" dirty="0">
                <a:solidFill>
                  <a:srgbClr val="000000"/>
                </a:solidFill>
                <a:latin typeface="Arial" charset="0"/>
              </a:rPr>
              <a:t>		Hydrogen      	      4.0%        75.0% </a:t>
            </a:r>
          </a:p>
          <a:p>
            <a:pPr algn="l">
              <a:lnSpc>
                <a:spcPct val="100000"/>
              </a:lnSpc>
              <a:spcAft>
                <a:spcPct val="30000"/>
              </a:spcAft>
            </a:pPr>
            <a:r>
              <a:rPr lang="en-US" sz="2400" i="1" dirty="0">
                <a:solidFill>
                  <a:srgbClr val="000000"/>
                </a:solidFill>
                <a:latin typeface="Arial" charset="0"/>
              </a:rPr>
              <a:t>		Butane                          1.8%           8.4%</a:t>
            </a:r>
          </a:p>
          <a:p>
            <a:pPr algn="l">
              <a:lnSpc>
                <a:spcPct val="100000"/>
              </a:lnSpc>
              <a:spcAft>
                <a:spcPct val="30000"/>
              </a:spcAft>
            </a:pPr>
            <a:r>
              <a:rPr lang="en-US" sz="2400" i="1" dirty="0">
                <a:solidFill>
                  <a:srgbClr val="000000"/>
                </a:solidFill>
                <a:latin typeface="Arial" charset="0"/>
              </a:rPr>
              <a:t>		Pentane		     1.4%           7.8%</a:t>
            </a:r>
          </a:p>
          <a:p>
            <a:pPr algn="l">
              <a:lnSpc>
                <a:spcPct val="100000"/>
              </a:lnSpc>
              <a:spcAft>
                <a:spcPct val="30000"/>
              </a:spcAft>
            </a:pPr>
            <a:r>
              <a:rPr lang="en-US" sz="2400" i="1" dirty="0">
                <a:solidFill>
                  <a:srgbClr val="000000"/>
                </a:solidFill>
                <a:latin typeface="Arial" charset="0"/>
              </a:rPr>
              <a:t>		Ethylene oxide            3.0 %      100.0%</a:t>
            </a:r>
          </a:p>
          <a:p>
            <a:pPr algn="l">
              <a:lnSpc>
                <a:spcPct val="100000"/>
              </a:lnSpc>
              <a:spcAft>
                <a:spcPct val="30000"/>
              </a:spcAft>
            </a:pPr>
            <a:r>
              <a:rPr lang="en-US" sz="2400" i="1" dirty="0">
                <a:solidFill>
                  <a:srgbClr val="000000"/>
                </a:solidFill>
                <a:latin typeface="Arial" charset="0"/>
              </a:rPr>
              <a:t>		Hydrogen sulfide        4.3 %        46.0%</a:t>
            </a:r>
          </a:p>
          <a:p>
            <a:pPr algn="l">
              <a:lnSpc>
                <a:spcPct val="100000"/>
              </a:lnSpc>
              <a:spcAft>
                <a:spcPct val="30000"/>
              </a:spcAft>
            </a:pPr>
            <a:endParaRPr lang="en-US" sz="2400" i="1" dirty="0">
              <a:solidFill>
                <a:srgbClr val="000000"/>
              </a:solidFill>
              <a:latin typeface="Arial" charset="0"/>
            </a:endParaRPr>
          </a:p>
        </p:txBody>
      </p:sp>
      <p:sp>
        <p:nvSpPr>
          <p:cNvPr id="334851" name="Text Box 5"/>
          <p:cNvSpPr txBox="1">
            <a:spLocks noChangeArrowheads="1"/>
          </p:cNvSpPr>
          <p:nvPr/>
        </p:nvSpPr>
        <p:spPr bwMode="auto">
          <a:xfrm>
            <a:off x="196850" y="5246688"/>
            <a:ext cx="8604250" cy="542925"/>
          </a:xfrm>
          <a:prstGeom prst="rect">
            <a:avLst/>
          </a:prstGeom>
          <a:noFill/>
          <a:ln w="9525" algn="ctr">
            <a:noFill/>
            <a:miter lim="800000"/>
            <a:headEnd/>
            <a:tailEnd/>
          </a:ln>
        </p:spPr>
        <p:txBody>
          <a:bodyPr wrap="none" lIns="18000" tIns="36000" rIns="36000" bIns="36000">
            <a:spAutoFit/>
          </a:bodyPr>
          <a:lstStyle/>
          <a:p>
            <a:pPr>
              <a:spcBef>
                <a:spcPct val="50000"/>
              </a:spcBef>
            </a:pPr>
            <a:r>
              <a:rPr lang="en-US" sz="2800" dirty="0">
                <a:solidFill>
                  <a:srgbClr val="000000"/>
                </a:solidFill>
                <a:latin typeface="Arial" charset="0"/>
              </a:rPr>
              <a:t>Different  gases have different flammability ranges</a:t>
            </a:r>
          </a:p>
        </p:txBody>
      </p:sp>
      <p:sp>
        <p:nvSpPr>
          <p:cNvPr id="334852" name="Rectangle 7"/>
          <p:cNvSpPr>
            <a:spLocks noGrp="1" noChangeArrowheads="1"/>
          </p:cNvSpPr>
          <p:nvPr>
            <p:ph type="title"/>
          </p:nvPr>
        </p:nvSpPr>
        <p:spPr/>
        <p:txBody>
          <a:bodyPr/>
          <a:lstStyle/>
          <a:p>
            <a:r>
              <a:rPr lang="en-US" dirty="0"/>
              <a:t>Common Flammability Ranges</a:t>
            </a:r>
          </a:p>
        </p:txBody>
      </p:sp>
    </p:spTree>
    <p:extLst>
      <p:ext uri="{BB962C8B-B14F-4D97-AF65-F5344CB8AC3E}">
        <p14:creationId xmlns:p14="http://schemas.microsoft.com/office/powerpoint/2010/main" val="3970415550"/>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4"/>
          <p:cNvSpPr>
            <a:spLocks noGrp="1" noChangeArrowheads="1"/>
          </p:cNvSpPr>
          <p:nvPr>
            <p:ph type="title"/>
          </p:nvPr>
        </p:nvSpPr>
        <p:spPr>
          <a:xfrm>
            <a:off x="469900" y="871538"/>
            <a:ext cx="8229600" cy="1143000"/>
          </a:xfrm>
        </p:spPr>
        <p:txBody>
          <a:bodyPr/>
          <a:lstStyle/>
          <a:p>
            <a:pPr eaLnBrk="1" hangingPunct="1"/>
            <a:r>
              <a:rPr lang="en-US" altLang="en-US" sz="4200" dirty="0">
                <a:solidFill>
                  <a:srgbClr val="FF0000"/>
                </a:solidFill>
              </a:rPr>
              <a:t>Why is gas detection important ?</a:t>
            </a:r>
            <a:endParaRPr lang="en-US" sz="4200" dirty="0">
              <a:solidFill>
                <a:srgbClr val="FF0000"/>
              </a:solidFill>
            </a:endParaRPr>
          </a:p>
        </p:txBody>
      </p:sp>
    </p:spTree>
    <p:extLst>
      <p:ext uri="{BB962C8B-B14F-4D97-AF65-F5344CB8AC3E}">
        <p14:creationId xmlns:p14="http://schemas.microsoft.com/office/powerpoint/2010/main" val="35433369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4"/>
          <p:cNvSpPr>
            <a:spLocks noGrp="1" noChangeArrowheads="1"/>
          </p:cNvSpPr>
          <p:nvPr>
            <p:ph type="title"/>
          </p:nvPr>
        </p:nvSpPr>
        <p:spPr/>
        <p:txBody>
          <a:bodyPr/>
          <a:lstStyle/>
          <a:p>
            <a:r>
              <a:rPr lang="en-US" dirty="0"/>
              <a:t>Catalytic “Hot Bead” Combustible Sensor</a:t>
            </a:r>
          </a:p>
        </p:txBody>
      </p:sp>
      <p:sp>
        <p:nvSpPr>
          <p:cNvPr id="347139" name="Rectangle 2"/>
          <p:cNvSpPr>
            <a:spLocks noGrp="1" noChangeArrowheads="1"/>
          </p:cNvSpPr>
          <p:nvPr>
            <p:ph idx="1"/>
          </p:nvPr>
        </p:nvSpPr>
        <p:spPr/>
        <p:txBody>
          <a:bodyPr/>
          <a:lstStyle/>
          <a:p>
            <a:r>
              <a:rPr lang="en-US" dirty="0"/>
              <a:t>Detects combustible gas by catalytic oxidation</a:t>
            </a:r>
          </a:p>
          <a:p>
            <a:r>
              <a:rPr lang="en-US" dirty="0"/>
              <a:t>When exposed to gas oxidation reaction causes bead to heat</a:t>
            </a:r>
          </a:p>
          <a:p>
            <a:r>
              <a:rPr lang="en-US" dirty="0"/>
              <a:t>Requires oxygen to detect combustible gas!</a:t>
            </a:r>
          </a:p>
        </p:txBody>
      </p:sp>
    </p:spTree>
    <p:extLst>
      <p:ext uri="{BB962C8B-B14F-4D97-AF65-F5344CB8AC3E}">
        <p14:creationId xmlns:p14="http://schemas.microsoft.com/office/powerpoint/2010/main" val="2832507043"/>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4"/>
          <p:cNvSpPr>
            <a:spLocks noGrp="1" noChangeArrowheads="1"/>
          </p:cNvSpPr>
          <p:nvPr>
            <p:ph type="title"/>
          </p:nvPr>
        </p:nvSpPr>
        <p:spPr/>
        <p:txBody>
          <a:bodyPr/>
          <a:lstStyle/>
          <a:p>
            <a:r>
              <a:rPr lang="en-US" dirty="0"/>
              <a:t>Over-Limit Protection</a:t>
            </a:r>
          </a:p>
        </p:txBody>
      </p:sp>
      <p:sp>
        <p:nvSpPr>
          <p:cNvPr id="350211" name="Rectangle 2"/>
          <p:cNvSpPr>
            <a:spLocks noGrp="1" noChangeArrowheads="1"/>
          </p:cNvSpPr>
          <p:nvPr>
            <p:ph idx="1"/>
          </p:nvPr>
        </p:nvSpPr>
        <p:spPr/>
        <p:txBody>
          <a:bodyPr/>
          <a:lstStyle/>
          <a:p>
            <a:r>
              <a:rPr lang="en-US" dirty="0"/>
              <a:t>LEL sensor only designed to detect 0-100% LEL concentration of flammable gas</a:t>
            </a:r>
          </a:p>
          <a:p>
            <a:r>
              <a:rPr lang="en-US" dirty="0"/>
              <a:t>If O2 concentration less than 10% O2, LEL sensor will not read properly</a:t>
            </a:r>
          </a:p>
          <a:p>
            <a:r>
              <a:rPr lang="en-US" dirty="0"/>
              <a:t>Also, sensor may be damaged by exposure to higher than 100% LEL concentrations</a:t>
            </a:r>
          </a:p>
          <a:p>
            <a:r>
              <a:rPr lang="en-US" dirty="0"/>
              <a:t>To prevent damage, sensor is switched OFF and instead of the LEL reading OL = (Over Limit) is displayed. </a:t>
            </a:r>
          </a:p>
        </p:txBody>
      </p:sp>
    </p:spTree>
    <p:extLst>
      <p:ext uri="{BB962C8B-B14F-4D97-AF65-F5344CB8AC3E}">
        <p14:creationId xmlns:p14="http://schemas.microsoft.com/office/powerpoint/2010/main" val="1422071575"/>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dirty="0"/>
              <a:t>Combustible sensor Poisons</a:t>
            </a:r>
          </a:p>
        </p:txBody>
      </p:sp>
      <p:sp>
        <p:nvSpPr>
          <p:cNvPr id="360451" name="Rectangle 4"/>
          <p:cNvSpPr>
            <a:spLocks noGrp="1" noChangeArrowheads="1"/>
          </p:cNvSpPr>
          <p:nvPr>
            <p:ph type="body" sz="half" idx="1"/>
          </p:nvPr>
        </p:nvSpPr>
        <p:spPr/>
        <p:txBody>
          <a:bodyPr/>
          <a:lstStyle/>
          <a:p>
            <a:pPr lvl="1"/>
            <a:r>
              <a:rPr lang="en-US" dirty="0"/>
              <a:t>Silicones</a:t>
            </a:r>
          </a:p>
          <a:p>
            <a:pPr lvl="2"/>
            <a:r>
              <a:rPr lang="en-US" dirty="0"/>
              <a:t>Lubricants such as WD-40</a:t>
            </a:r>
          </a:p>
          <a:p>
            <a:pPr lvl="2"/>
            <a:r>
              <a:rPr lang="en-US" dirty="0"/>
              <a:t>Rust inhibitors</a:t>
            </a:r>
          </a:p>
          <a:p>
            <a:pPr lvl="2"/>
            <a:r>
              <a:rPr lang="en-US" dirty="0"/>
              <a:t>Hand moisturizers</a:t>
            </a:r>
          </a:p>
          <a:p>
            <a:pPr lvl="2"/>
            <a:r>
              <a:rPr lang="en-US" dirty="0"/>
              <a:t>Hand sanitizers</a:t>
            </a:r>
          </a:p>
          <a:p>
            <a:pPr lvl="2"/>
            <a:r>
              <a:rPr lang="en-US" dirty="0"/>
              <a:t>Cleaners such as ARMOR ALL</a:t>
            </a:r>
          </a:p>
          <a:p>
            <a:pPr lvl="1"/>
            <a:r>
              <a:rPr lang="en-US" dirty="0"/>
              <a:t>Hydrogen sulfide and other sulfur containing compounds</a:t>
            </a:r>
          </a:p>
          <a:p>
            <a:pPr lvl="1"/>
            <a:r>
              <a:rPr lang="en-US" dirty="0"/>
              <a:t>Phosphates and phosphorus containing substances</a:t>
            </a:r>
          </a:p>
          <a:p>
            <a:pPr lvl="1"/>
            <a:r>
              <a:rPr lang="en-US" dirty="0"/>
              <a:t>Lead containing compounds (especially tetraethyl lead)</a:t>
            </a:r>
          </a:p>
          <a:p>
            <a:pPr lvl="1"/>
            <a:r>
              <a:rPr lang="en-US" dirty="0"/>
              <a:t>Over Exposure to combustible gases</a:t>
            </a:r>
          </a:p>
          <a:p>
            <a:pPr lvl="1"/>
            <a:endParaRPr lang="en-US" dirty="0"/>
          </a:p>
        </p:txBody>
      </p:sp>
      <p:pic>
        <p:nvPicPr>
          <p:cNvPr id="360452" name="Picture 14" descr="poisons"/>
          <p:cNvPicPr>
            <a:picLocks noGrp="1" noChangeAspect="1" noChangeArrowheads="1"/>
          </p:cNvPicPr>
          <p:nvPr>
            <p:ph sz="half" idx="2"/>
          </p:nvPr>
        </p:nvPicPr>
        <p:blipFill>
          <a:blip r:embed="rId3" cstate="print"/>
          <a:srcRect/>
          <a:stretch>
            <a:fillRect/>
          </a:stretch>
        </p:blipFill>
        <p:spPr>
          <a:xfrm>
            <a:off x="4648200" y="963613"/>
            <a:ext cx="4191000" cy="4781550"/>
          </a:xfrm>
        </p:spPr>
      </p:pic>
      <p:sp>
        <p:nvSpPr>
          <p:cNvPr id="360453" name="Rectangle 3"/>
          <p:cNvSpPr>
            <a:spLocks noChangeArrowheads="1"/>
          </p:cNvSpPr>
          <p:nvPr/>
        </p:nvSpPr>
        <p:spPr bwMode="auto">
          <a:xfrm>
            <a:off x="914400" y="685800"/>
            <a:ext cx="7010400" cy="4572000"/>
          </a:xfrm>
          <a:prstGeom prst="rect">
            <a:avLst/>
          </a:prstGeom>
          <a:noFill/>
          <a:ln w="9525">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spTree>
    <p:extLst>
      <p:ext uri="{BB962C8B-B14F-4D97-AF65-F5344CB8AC3E}">
        <p14:creationId xmlns:p14="http://schemas.microsoft.com/office/powerpoint/2010/main" val="3119689137"/>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4"/>
          <p:cNvSpPr>
            <a:spLocks noGrp="1" noChangeArrowheads="1"/>
          </p:cNvSpPr>
          <p:nvPr>
            <p:ph type="title"/>
          </p:nvPr>
        </p:nvSpPr>
        <p:spPr/>
        <p:txBody>
          <a:bodyPr/>
          <a:lstStyle/>
          <a:p>
            <a:pPr eaLnBrk="1" hangingPunct="1"/>
            <a:r>
              <a:rPr lang="en-US" dirty="0"/>
              <a:t>Toxic Gases and Vapors</a:t>
            </a:r>
          </a:p>
        </p:txBody>
      </p:sp>
    </p:spTree>
    <p:extLst>
      <p:ext uri="{BB962C8B-B14F-4D97-AF65-F5344CB8AC3E}">
        <p14:creationId xmlns:p14="http://schemas.microsoft.com/office/powerpoint/2010/main" val="203321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6" name="Group 3"/>
          <p:cNvGrpSpPr>
            <a:grpSpLocks/>
          </p:cNvGrpSpPr>
          <p:nvPr/>
        </p:nvGrpSpPr>
        <p:grpSpPr bwMode="auto">
          <a:xfrm>
            <a:off x="165100" y="876300"/>
            <a:ext cx="4729163" cy="5273675"/>
            <a:chOff x="1408" y="1008"/>
            <a:chExt cx="2977" cy="2436"/>
          </a:xfrm>
        </p:grpSpPr>
        <p:sp>
          <p:nvSpPr>
            <p:cNvPr id="297989" name="Rectangle 4"/>
            <p:cNvSpPr>
              <a:spLocks noChangeArrowheads="1"/>
            </p:cNvSpPr>
            <p:nvPr/>
          </p:nvSpPr>
          <p:spPr bwMode="auto">
            <a:xfrm>
              <a:off x="1422" y="1584"/>
              <a:ext cx="2958" cy="1367"/>
            </a:xfrm>
            <a:prstGeom prst="rect">
              <a:avLst/>
            </a:prstGeom>
            <a:solidFill>
              <a:srgbClr val="B8C8F0"/>
            </a:solidFill>
            <a:ln w="28575">
              <a:solidFill>
                <a:srgbClr val="000000"/>
              </a:solidFill>
              <a:miter lim="800000"/>
              <a:headEnd/>
              <a:tailEnd/>
            </a:ln>
          </p:spPr>
          <p:txBody>
            <a:bodyPr wrap="none" anchor="ctr"/>
            <a:lstStyle/>
            <a:p>
              <a:pPr>
                <a:spcBef>
                  <a:spcPct val="50000"/>
                </a:spcBef>
              </a:pPr>
              <a:endParaRPr lang="en-US" sz="1200" dirty="0">
                <a:solidFill>
                  <a:srgbClr val="000000"/>
                </a:solidFill>
                <a:latin typeface="Arial" charset="0"/>
              </a:endParaRPr>
            </a:p>
          </p:txBody>
        </p:sp>
        <p:sp>
          <p:nvSpPr>
            <p:cNvPr id="297990" name="Rectangle 5"/>
            <p:cNvSpPr>
              <a:spLocks noChangeArrowheads="1"/>
            </p:cNvSpPr>
            <p:nvPr/>
          </p:nvSpPr>
          <p:spPr bwMode="auto">
            <a:xfrm>
              <a:off x="1707" y="1726"/>
              <a:ext cx="787"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Hydrogen</a:t>
              </a:r>
            </a:p>
          </p:txBody>
        </p:sp>
        <p:sp>
          <p:nvSpPr>
            <p:cNvPr id="297991" name="Rectangle 6"/>
            <p:cNvSpPr>
              <a:spLocks noChangeArrowheads="1"/>
            </p:cNvSpPr>
            <p:nvPr/>
          </p:nvSpPr>
          <p:spPr bwMode="auto">
            <a:xfrm>
              <a:off x="1707" y="1897"/>
              <a:ext cx="699"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Methane</a:t>
              </a:r>
            </a:p>
          </p:txBody>
        </p:sp>
        <p:sp>
          <p:nvSpPr>
            <p:cNvPr id="297992" name="Rectangle 7"/>
            <p:cNvSpPr>
              <a:spLocks noChangeArrowheads="1"/>
            </p:cNvSpPr>
            <p:nvPr/>
          </p:nvSpPr>
          <p:spPr bwMode="auto">
            <a:xfrm>
              <a:off x="1707" y="2069"/>
              <a:ext cx="771"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Ammonia</a:t>
              </a:r>
            </a:p>
          </p:txBody>
        </p:sp>
        <p:sp>
          <p:nvSpPr>
            <p:cNvPr id="297993" name="Rectangle 8"/>
            <p:cNvSpPr>
              <a:spLocks noChangeArrowheads="1"/>
            </p:cNvSpPr>
            <p:nvPr/>
          </p:nvSpPr>
          <p:spPr bwMode="auto">
            <a:xfrm>
              <a:off x="1641" y="1008"/>
              <a:ext cx="1163"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Lighter than air</a:t>
              </a:r>
            </a:p>
          </p:txBody>
        </p:sp>
        <p:sp>
          <p:nvSpPr>
            <p:cNvPr id="297994" name="Rectangle 9"/>
            <p:cNvSpPr>
              <a:spLocks noChangeArrowheads="1"/>
            </p:cNvSpPr>
            <p:nvPr/>
          </p:nvSpPr>
          <p:spPr bwMode="auto">
            <a:xfrm>
              <a:off x="3008" y="3274"/>
              <a:ext cx="1195" cy="170"/>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Heavier than air</a:t>
              </a:r>
            </a:p>
          </p:txBody>
        </p:sp>
        <p:sp>
          <p:nvSpPr>
            <p:cNvPr id="297995" name="Freeform 10"/>
            <p:cNvSpPr>
              <a:spLocks/>
            </p:cNvSpPr>
            <p:nvPr/>
          </p:nvSpPr>
          <p:spPr bwMode="auto">
            <a:xfrm>
              <a:off x="1408" y="1619"/>
              <a:ext cx="2972" cy="1364"/>
            </a:xfrm>
            <a:custGeom>
              <a:avLst/>
              <a:gdLst>
                <a:gd name="T0" fmla="*/ 6 w 3343"/>
                <a:gd name="T1" fmla="*/ 1363 h 1364"/>
                <a:gd name="T2" fmla="*/ 1158 w 3343"/>
                <a:gd name="T3" fmla="*/ 1363 h 1364"/>
                <a:gd name="T4" fmla="*/ 1158 w 3343"/>
                <a:gd name="T5" fmla="*/ 0 h 1364"/>
                <a:gd name="T6" fmla="*/ 0 w 3343"/>
                <a:gd name="T7" fmla="*/ 1363 h 1364"/>
                <a:gd name="T8" fmla="*/ 6 w 3343"/>
                <a:gd name="T9" fmla="*/ 1363 h 1364"/>
                <a:gd name="T10" fmla="*/ 0 60000 65536"/>
                <a:gd name="T11" fmla="*/ 0 60000 65536"/>
                <a:gd name="T12" fmla="*/ 0 60000 65536"/>
                <a:gd name="T13" fmla="*/ 0 60000 65536"/>
                <a:gd name="T14" fmla="*/ 0 60000 65536"/>
                <a:gd name="T15" fmla="*/ 0 w 3343"/>
                <a:gd name="T16" fmla="*/ 0 h 1364"/>
                <a:gd name="T17" fmla="*/ 3343 w 3343"/>
                <a:gd name="T18" fmla="*/ 1364 h 1364"/>
              </a:gdLst>
              <a:ahLst/>
              <a:cxnLst>
                <a:cxn ang="T10">
                  <a:pos x="T0" y="T1"/>
                </a:cxn>
                <a:cxn ang="T11">
                  <a:pos x="T2" y="T3"/>
                </a:cxn>
                <a:cxn ang="T12">
                  <a:pos x="T4" y="T5"/>
                </a:cxn>
                <a:cxn ang="T13">
                  <a:pos x="T6" y="T7"/>
                </a:cxn>
                <a:cxn ang="T14">
                  <a:pos x="T8" y="T9"/>
                </a:cxn>
              </a:cxnLst>
              <a:rect l="T15" t="T16" r="T17" b="T18"/>
              <a:pathLst>
                <a:path w="3343" h="1364">
                  <a:moveTo>
                    <a:pt x="18" y="1363"/>
                  </a:moveTo>
                  <a:lnTo>
                    <a:pt x="3342" y="1363"/>
                  </a:lnTo>
                  <a:lnTo>
                    <a:pt x="3342" y="0"/>
                  </a:lnTo>
                  <a:lnTo>
                    <a:pt x="0" y="1363"/>
                  </a:lnTo>
                  <a:lnTo>
                    <a:pt x="18" y="1363"/>
                  </a:lnTo>
                </a:path>
              </a:pathLst>
            </a:custGeom>
            <a:solidFill>
              <a:schemeClr val="accent1"/>
            </a:solidFill>
            <a:ln w="9525" cap="rnd">
              <a:noFill/>
              <a:round/>
              <a:headEnd/>
              <a:tailEnd/>
            </a:ln>
          </p:spPr>
          <p:txBody>
            <a:bodyPr/>
            <a:lstStyle/>
            <a:p>
              <a:pPr>
                <a:spcBef>
                  <a:spcPct val="50000"/>
                </a:spcBef>
              </a:pPr>
              <a:endParaRPr lang="en-US" sz="1200" dirty="0">
                <a:solidFill>
                  <a:srgbClr val="000000"/>
                </a:solidFill>
                <a:latin typeface="Arial" charset="0"/>
              </a:endParaRPr>
            </a:p>
          </p:txBody>
        </p:sp>
        <p:sp>
          <p:nvSpPr>
            <p:cNvPr id="297996" name="Freeform 11"/>
            <p:cNvSpPr>
              <a:spLocks/>
            </p:cNvSpPr>
            <p:nvPr/>
          </p:nvSpPr>
          <p:spPr bwMode="auto">
            <a:xfrm>
              <a:off x="1408" y="1619"/>
              <a:ext cx="2972" cy="1364"/>
            </a:xfrm>
            <a:custGeom>
              <a:avLst/>
              <a:gdLst>
                <a:gd name="T0" fmla="*/ 6 w 3343"/>
                <a:gd name="T1" fmla="*/ 1363 h 1364"/>
                <a:gd name="T2" fmla="*/ 1158 w 3343"/>
                <a:gd name="T3" fmla="*/ 1363 h 1364"/>
                <a:gd name="T4" fmla="*/ 1158 w 3343"/>
                <a:gd name="T5" fmla="*/ 0 h 1364"/>
                <a:gd name="T6" fmla="*/ 0 w 3343"/>
                <a:gd name="T7" fmla="*/ 1363 h 1364"/>
                <a:gd name="T8" fmla="*/ 0 60000 65536"/>
                <a:gd name="T9" fmla="*/ 0 60000 65536"/>
                <a:gd name="T10" fmla="*/ 0 60000 65536"/>
                <a:gd name="T11" fmla="*/ 0 60000 65536"/>
                <a:gd name="T12" fmla="*/ 0 w 3343"/>
                <a:gd name="T13" fmla="*/ 0 h 1364"/>
                <a:gd name="T14" fmla="*/ 3343 w 3343"/>
                <a:gd name="T15" fmla="*/ 1364 h 1364"/>
              </a:gdLst>
              <a:ahLst/>
              <a:cxnLst>
                <a:cxn ang="T8">
                  <a:pos x="T0" y="T1"/>
                </a:cxn>
                <a:cxn ang="T9">
                  <a:pos x="T2" y="T3"/>
                </a:cxn>
                <a:cxn ang="T10">
                  <a:pos x="T4" y="T5"/>
                </a:cxn>
                <a:cxn ang="T11">
                  <a:pos x="T6" y="T7"/>
                </a:cxn>
              </a:cxnLst>
              <a:rect l="T12" t="T13" r="T14" b="T15"/>
              <a:pathLst>
                <a:path w="3343" h="1364">
                  <a:moveTo>
                    <a:pt x="18" y="1363"/>
                  </a:moveTo>
                  <a:lnTo>
                    <a:pt x="3342" y="1363"/>
                  </a:lnTo>
                  <a:lnTo>
                    <a:pt x="3342" y="0"/>
                  </a:lnTo>
                  <a:lnTo>
                    <a:pt x="0" y="1363"/>
                  </a:lnTo>
                </a:path>
              </a:pathLst>
            </a:custGeom>
            <a:noFill/>
            <a:ln w="28575" cap="rnd" cmpd="sng">
              <a:solidFill>
                <a:srgbClr val="000000"/>
              </a:solidFill>
              <a:prstDash val="solid"/>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297997" name="Rectangle 12"/>
            <p:cNvSpPr>
              <a:spLocks noChangeArrowheads="1"/>
            </p:cNvSpPr>
            <p:nvPr/>
          </p:nvSpPr>
          <p:spPr bwMode="auto">
            <a:xfrm>
              <a:off x="3094" y="2188"/>
              <a:ext cx="691"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Propane</a:t>
              </a:r>
            </a:p>
          </p:txBody>
        </p:sp>
        <p:sp>
          <p:nvSpPr>
            <p:cNvPr id="297998" name="Rectangle 13"/>
            <p:cNvSpPr>
              <a:spLocks noChangeArrowheads="1"/>
            </p:cNvSpPr>
            <p:nvPr/>
          </p:nvSpPr>
          <p:spPr bwMode="auto">
            <a:xfrm>
              <a:off x="3094" y="2360"/>
              <a:ext cx="1291"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Hydrogen sulfide</a:t>
              </a:r>
            </a:p>
          </p:txBody>
        </p:sp>
        <p:sp>
          <p:nvSpPr>
            <p:cNvPr id="297999" name="Rectangle 14"/>
            <p:cNvSpPr>
              <a:spLocks noChangeArrowheads="1"/>
            </p:cNvSpPr>
            <p:nvPr/>
          </p:nvSpPr>
          <p:spPr bwMode="auto">
            <a:xfrm>
              <a:off x="3091" y="2533"/>
              <a:ext cx="723" cy="169"/>
            </a:xfrm>
            <a:prstGeom prst="rect">
              <a:avLst/>
            </a:prstGeom>
            <a:noFill/>
            <a:ln w="9525">
              <a:noFill/>
              <a:miter lim="800000"/>
              <a:headEnd/>
              <a:tailEnd/>
            </a:ln>
          </p:spPr>
          <p:txBody>
            <a:bodyPr wrap="none" lIns="92075" tIns="46038" rIns="92075" bIns="46038">
              <a:spAutoFit/>
            </a:bodyPr>
            <a:lstStyle/>
            <a:p>
              <a:pPr algn="l">
                <a:lnSpc>
                  <a:spcPct val="100000"/>
                </a:lnSpc>
              </a:pPr>
              <a:r>
                <a:rPr lang="en-US" sz="1800" dirty="0">
                  <a:solidFill>
                    <a:srgbClr val="000066"/>
                  </a:solidFill>
                  <a:latin typeface="Arial" charset="0"/>
                </a:rPr>
                <a:t>Gasoline</a:t>
              </a:r>
            </a:p>
          </p:txBody>
        </p:sp>
        <p:sp>
          <p:nvSpPr>
            <p:cNvPr id="298000" name="Line 15"/>
            <p:cNvSpPr>
              <a:spLocks noChangeShapeType="1"/>
            </p:cNvSpPr>
            <p:nvPr/>
          </p:nvSpPr>
          <p:spPr bwMode="auto">
            <a:xfrm flipV="1">
              <a:off x="2133" y="1189"/>
              <a:ext cx="0" cy="528"/>
            </a:xfrm>
            <a:prstGeom prst="line">
              <a:avLst/>
            </a:prstGeom>
            <a:noFill/>
            <a:ln w="76200" cap="sq">
              <a:solidFill>
                <a:srgbClr val="000066"/>
              </a:solidFill>
              <a:round/>
              <a:headEnd type="none" w="sm" len="sm"/>
              <a:tailEnd type="triangle" w="sm" len="sm"/>
            </a:ln>
          </p:spPr>
          <p:txBody>
            <a:bodyPr wrap="none" anchor="ctr"/>
            <a:lstStyle/>
            <a:p>
              <a:pPr>
                <a:spcBef>
                  <a:spcPct val="50000"/>
                </a:spcBef>
              </a:pPr>
              <a:endParaRPr lang="en-US" sz="1200" dirty="0">
                <a:solidFill>
                  <a:srgbClr val="000000"/>
                </a:solidFill>
                <a:latin typeface="Arial" charset="0"/>
              </a:endParaRPr>
            </a:p>
          </p:txBody>
        </p:sp>
        <p:sp>
          <p:nvSpPr>
            <p:cNvPr id="298001" name="Line 16"/>
            <p:cNvSpPr>
              <a:spLocks noChangeShapeType="1"/>
            </p:cNvSpPr>
            <p:nvPr/>
          </p:nvSpPr>
          <p:spPr bwMode="auto">
            <a:xfrm rot="10800247" flipV="1">
              <a:off x="3540" y="2784"/>
              <a:ext cx="1" cy="528"/>
            </a:xfrm>
            <a:prstGeom prst="line">
              <a:avLst/>
            </a:prstGeom>
            <a:noFill/>
            <a:ln w="76200" cap="sq">
              <a:solidFill>
                <a:srgbClr val="000066"/>
              </a:solidFill>
              <a:round/>
              <a:headEnd type="none" w="sm" len="sm"/>
              <a:tailEnd type="triangle" w="sm" len="sm"/>
            </a:ln>
          </p:spPr>
          <p:txBody>
            <a:bodyPr wrap="none" anchor="ctr"/>
            <a:lstStyle/>
            <a:p>
              <a:pPr>
                <a:spcBef>
                  <a:spcPct val="50000"/>
                </a:spcBef>
              </a:pPr>
              <a:endParaRPr lang="en-US" sz="1200" dirty="0">
                <a:solidFill>
                  <a:srgbClr val="000000"/>
                </a:solidFill>
                <a:latin typeface="Arial" charset="0"/>
              </a:endParaRPr>
            </a:p>
          </p:txBody>
        </p:sp>
      </p:grpSp>
      <p:sp>
        <p:nvSpPr>
          <p:cNvPr id="297987" name="Rectangle 20"/>
          <p:cNvSpPr>
            <a:spLocks noGrp="1" noChangeArrowheads="1"/>
          </p:cNvSpPr>
          <p:nvPr>
            <p:ph type="title"/>
          </p:nvPr>
        </p:nvSpPr>
        <p:spPr/>
        <p:txBody>
          <a:bodyPr/>
          <a:lstStyle/>
          <a:p>
            <a:pPr eaLnBrk="1" hangingPunct="1"/>
            <a:r>
              <a:rPr lang="en-US" dirty="0"/>
              <a:t>Vapor density</a:t>
            </a:r>
          </a:p>
        </p:txBody>
      </p:sp>
      <p:sp>
        <p:nvSpPr>
          <p:cNvPr id="297988" name="Rectangle 18"/>
          <p:cNvSpPr>
            <a:spLocks noGrp="1" noChangeArrowheads="1"/>
          </p:cNvSpPr>
          <p:nvPr>
            <p:ph idx="1"/>
          </p:nvPr>
        </p:nvSpPr>
        <p:spPr>
          <a:xfrm>
            <a:off x="4973638" y="838200"/>
            <a:ext cx="3865562" cy="5032375"/>
          </a:xfrm>
        </p:spPr>
        <p:txBody>
          <a:bodyPr lIns="92075" tIns="46038" rIns="92075" bIns="46038"/>
          <a:lstStyle/>
          <a:p>
            <a:pPr eaLnBrk="1" hangingPunct="1"/>
            <a:r>
              <a:rPr lang="en-US" sz="3000" dirty="0"/>
              <a:t>Measure of a vapor’s weight compared to air</a:t>
            </a:r>
          </a:p>
          <a:p>
            <a:pPr eaLnBrk="1" hangingPunct="1"/>
            <a:r>
              <a:rPr lang="en-US" sz="3000" dirty="0"/>
              <a:t>Gases lighter than air tend to rise; gases heavier than air tend to sink</a:t>
            </a:r>
          </a:p>
        </p:txBody>
      </p:sp>
    </p:spTree>
    <p:extLst>
      <p:ext uri="{BB962C8B-B14F-4D97-AF65-F5344CB8AC3E}">
        <p14:creationId xmlns:p14="http://schemas.microsoft.com/office/powerpoint/2010/main" val="1438335956"/>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010" name="Group 2"/>
          <p:cNvGrpSpPr>
            <a:grpSpLocks/>
          </p:cNvGrpSpPr>
          <p:nvPr/>
        </p:nvGrpSpPr>
        <p:grpSpPr bwMode="auto">
          <a:xfrm>
            <a:off x="973797" y="812214"/>
            <a:ext cx="4990905" cy="2873522"/>
            <a:chOff x="1621" y="912"/>
            <a:chExt cx="2688" cy="2688"/>
          </a:xfrm>
        </p:grpSpPr>
        <p:sp>
          <p:nvSpPr>
            <p:cNvPr id="299013" name="Rectangle 3"/>
            <p:cNvSpPr>
              <a:spLocks noChangeArrowheads="1"/>
            </p:cNvSpPr>
            <p:nvPr/>
          </p:nvSpPr>
          <p:spPr bwMode="auto">
            <a:xfrm>
              <a:off x="2669" y="1650"/>
              <a:ext cx="273" cy="369"/>
            </a:xfrm>
            <a:prstGeom prst="rect">
              <a:avLst/>
            </a:prstGeom>
            <a:solidFill>
              <a:srgbClr val="E5F0FF"/>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14" name="Rectangle 4"/>
            <p:cNvSpPr>
              <a:spLocks noChangeArrowheads="1"/>
            </p:cNvSpPr>
            <p:nvPr/>
          </p:nvSpPr>
          <p:spPr bwMode="auto">
            <a:xfrm>
              <a:off x="2442" y="2019"/>
              <a:ext cx="1867" cy="1581"/>
            </a:xfrm>
            <a:prstGeom prst="rect">
              <a:avLst/>
            </a:prstGeom>
            <a:solidFill>
              <a:srgbClr val="008080"/>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15" name="Rectangle 5"/>
            <p:cNvSpPr>
              <a:spLocks noChangeArrowheads="1"/>
            </p:cNvSpPr>
            <p:nvPr/>
          </p:nvSpPr>
          <p:spPr bwMode="auto">
            <a:xfrm>
              <a:off x="2442" y="2809"/>
              <a:ext cx="1867" cy="264"/>
            </a:xfrm>
            <a:prstGeom prst="rect">
              <a:avLst/>
            </a:prstGeom>
            <a:solidFill>
              <a:srgbClr val="33CCCC"/>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16" name="Rectangle 6"/>
            <p:cNvSpPr>
              <a:spLocks noChangeArrowheads="1"/>
            </p:cNvSpPr>
            <p:nvPr/>
          </p:nvSpPr>
          <p:spPr bwMode="auto">
            <a:xfrm>
              <a:off x="2442" y="2546"/>
              <a:ext cx="1867" cy="263"/>
            </a:xfrm>
            <a:prstGeom prst="rect">
              <a:avLst/>
            </a:prstGeom>
            <a:solidFill>
              <a:srgbClr val="AFF0FF"/>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17" name="Rectangle 7"/>
            <p:cNvSpPr>
              <a:spLocks noChangeArrowheads="1"/>
            </p:cNvSpPr>
            <p:nvPr/>
          </p:nvSpPr>
          <p:spPr bwMode="auto">
            <a:xfrm>
              <a:off x="2442" y="2282"/>
              <a:ext cx="1867" cy="264"/>
            </a:xfrm>
            <a:prstGeom prst="rect">
              <a:avLst/>
            </a:prstGeom>
            <a:solidFill>
              <a:srgbClr val="ABDDFF"/>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18" name="Rectangle 8"/>
            <p:cNvSpPr>
              <a:spLocks noChangeArrowheads="1"/>
            </p:cNvSpPr>
            <p:nvPr/>
          </p:nvSpPr>
          <p:spPr bwMode="auto">
            <a:xfrm>
              <a:off x="2442" y="2019"/>
              <a:ext cx="1867" cy="263"/>
            </a:xfrm>
            <a:prstGeom prst="rect">
              <a:avLst/>
            </a:prstGeom>
            <a:solidFill>
              <a:srgbClr val="E5F0FF"/>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19" name="Rectangle 9"/>
            <p:cNvSpPr>
              <a:spLocks noChangeArrowheads="1"/>
            </p:cNvSpPr>
            <p:nvPr/>
          </p:nvSpPr>
          <p:spPr bwMode="auto">
            <a:xfrm>
              <a:off x="1621" y="912"/>
              <a:ext cx="228" cy="369"/>
            </a:xfrm>
            <a:prstGeom prst="rect">
              <a:avLst/>
            </a:prstGeom>
            <a:solidFill>
              <a:schemeClr val="accent1"/>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0" name="Rectangle 10"/>
            <p:cNvSpPr>
              <a:spLocks noChangeArrowheads="1"/>
            </p:cNvSpPr>
            <p:nvPr/>
          </p:nvSpPr>
          <p:spPr bwMode="auto">
            <a:xfrm>
              <a:off x="1667" y="965"/>
              <a:ext cx="137" cy="52"/>
            </a:xfrm>
            <a:prstGeom prst="rect">
              <a:avLst/>
            </a:prstGeom>
            <a:solidFill>
              <a:schemeClr val="bg1"/>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1" name="Line 11"/>
            <p:cNvSpPr>
              <a:spLocks noChangeShapeType="1"/>
            </p:cNvSpPr>
            <p:nvPr/>
          </p:nvSpPr>
          <p:spPr bwMode="auto">
            <a:xfrm>
              <a:off x="1758" y="1281"/>
              <a:ext cx="0" cy="263"/>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2" name="Line 12"/>
            <p:cNvSpPr>
              <a:spLocks noChangeShapeType="1"/>
            </p:cNvSpPr>
            <p:nvPr/>
          </p:nvSpPr>
          <p:spPr bwMode="auto">
            <a:xfrm>
              <a:off x="1758" y="1544"/>
              <a:ext cx="1048" cy="0"/>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3" name="Line 13"/>
            <p:cNvSpPr>
              <a:spLocks noChangeShapeType="1"/>
            </p:cNvSpPr>
            <p:nvPr/>
          </p:nvSpPr>
          <p:spPr bwMode="auto">
            <a:xfrm>
              <a:off x="2806" y="1544"/>
              <a:ext cx="0" cy="1424"/>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4" name="Line 14"/>
            <p:cNvSpPr>
              <a:spLocks noChangeShapeType="1"/>
            </p:cNvSpPr>
            <p:nvPr/>
          </p:nvSpPr>
          <p:spPr bwMode="auto">
            <a:xfrm>
              <a:off x="2669" y="1650"/>
              <a:ext cx="273" cy="0"/>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5" name="Line 15"/>
            <p:cNvSpPr>
              <a:spLocks noChangeShapeType="1"/>
            </p:cNvSpPr>
            <p:nvPr/>
          </p:nvSpPr>
          <p:spPr bwMode="auto">
            <a:xfrm>
              <a:off x="2942" y="1650"/>
              <a:ext cx="0" cy="369"/>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6" name="Line 16"/>
            <p:cNvSpPr>
              <a:spLocks noChangeShapeType="1"/>
            </p:cNvSpPr>
            <p:nvPr/>
          </p:nvSpPr>
          <p:spPr bwMode="auto">
            <a:xfrm>
              <a:off x="2942" y="2019"/>
              <a:ext cx="1367" cy="0"/>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7" name="Rectangle 17"/>
            <p:cNvSpPr>
              <a:spLocks noChangeArrowheads="1"/>
            </p:cNvSpPr>
            <p:nvPr/>
          </p:nvSpPr>
          <p:spPr bwMode="auto">
            <a:xfrm>
              <a:off x="2442" y="3072"/>
              <a:ext cx="1867" cy="264"/>
            </a:xfrm>
            <a:prstGeom prst="rect">
              <a:avLst/>
            </a:prstGeom>
            <a:solidFill>
              <a:srgbClr val="009999"/>
            </a:solidFill>
            <a:ln w="25400" cap="sq">
              <a:solidFill>
                <a:schemeClr val="tx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8" name="Line 18"/>
            <p:cNvSpPr>
              <a:spLocks noChangeShapeType="1"/>
            </p:cNvSpPr>
            <p:nvPr/>
          </p:nvSpPr>
          <p:spPr bwMode="auto">
            <a:xfrm>
              <a:off x="4309" y="2019"/>
              <a:ext cx="0" cy="1581"/>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29" name="Line 19"/>
            <p:cNvSpPr>
              <a:spLocks noChangeShapeType="1"/>
            </p:cNvSpPr>
            <p:nvPr/>
          </p:nvSpPr>
          <p:spPr bwMode="auto">
            <a:xfrm flipH="1">
              <a:off x="2442" y="3600"/>
              <a:ext cx="1867" cy="0"/>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30" name="Line 20"/>
            <p:cNvSpPr>
              <a:spLocks noChangeShapeType="1"/>
            </p:cNvSpPr>
            <p:nvPr/>
          </p:nvSpPr>
          <p:spPr bwMode="auto">
            <a:xfrm flipV="1">
              <a:off x="2442" y="2019"/>
              <a:ext cx="0" cy="1581"/>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31" name="Line 21"/>
            <p:cNvSpPr>
              <a:spLocks noChangeShapeType="1"/>
            </p:cNvSpPr>
            <p:nvPr/>
          </p:nvSpPr>
          <p:spPr bwMode="auto">
            <a:xfrm>
              <a:off x="2442" y="2019"/>
              <a:ext cx="227" cy="0"/>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32" name="Line 22"/>
            <p:cNvSpPr>
              <a:spLocks noChangeShapeType="1"/>
            </p:cNvSpPr>
            <p:nvPr/>
          </p:nvSpPr>
          <p:spPr bwMode="auto">
            <a:xfrm flipV="1">
              <a:off x="2669" y="1650"/>
              <a:ext cx="0" cy="369"/>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33" name="Line 23"/>
            <p:cNvSpPr>
              <a:spLocks noChangeShapeType="1"/>
            </p:cNvSpPr>
            <p:nvPr/>
          </p:nvSpPr>
          <p:spPr bwMode="auto">
            <a:xfrm>
              <a:off x="2806" y="2968"/>
              <a:ext cx="0" cy="474"/>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sp>
          <p:nvSpPr>
            <p:cNvPr id="299034" name="Line 24"/>
            <p:cNvSpPr>
              <a:spLocks noChangeShapeType="1"/>
            </p:cNvSpPr>
            <p:nvPr/>
          </p:nvSpPr>
          <p:spPr bwMode="auto">
            <a:xfrm>
              <a:off x="2806" y="3005"/>
              <a:ext cx="0" cy="211"/>
            </a:xfrm>
            <a:prstGeom prst="line">
              <a:avLst/>
            </a:prstGeom>
            <a:noFill/>
            <a:ln w="25400" cap="sq">
              <a:solidFill>
                <a:schemeClr val="tx1"/>
              </a:solidFill>
              <a:round/>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grpSp>
      <p:sp>
        <p:nvSpPr>
          <p:cNvPr id="299011" name="Rectangle 27"/>
          <p:cNvSpPr>
            <a:spLocks noGrp="1" noChangeArrowheads="1"/>
          </p:cNvSpPr>
          <p:nvPr>
            <p:ph type="title"/>
          </p:nvPr>
        </p:nvSpPr>
        <p:spPr/>
        <p:txBody>
          <a:bodyPr/>
          <a:lstStyle/>
          <a:p>
            <a:pPr eaLnBrk="1" hangingPunct="1"/>
            <a:r>
              <a:rPr lang="en-US" dirty="0"/>
              <a:t>Stratification</a:t>
            </a:r>
          </a:p>
        </p:txBody>
      </p:sp>
      <p:sp>
        <p:nvSpPr>
          <p:cNvPr id="299012" name="Rectangle 26"/>
          <p:cNvSpPr>
            <a:spLocks noGrp="1" noChangeArrowheads="1"/>
          </p:cNvSpPr>
          <p:nvPr>
            <p:ph idx="1"/>
          </p:nvPr>
        </p:nvSpPr>
        <p:spPr>
          <a:xfrm>
            <a:off x="304800" y="3820528"/>
            <a:ext cx="8534400" cy="950912"/>
          </a:xfrm>
        </p:spPr>
        <p:txBody>
          <a:bodyPr lIns="92075" tIns="46038" rIns="92075" bIns="46038"/>
          <a:lstStyle/>
          <a:p>
            <a:pPr eaLnBrk="1" hangingPunct="1"/>
            <a:r>
              <a:rPr lang="en-US" sz="1800" dirty="0"/>
              <a:t>Atmospheric hazards in confined spaces form layers</a:t>
            </a:r>
          </a:p>
          <a:p>
            <a:pPr eaLnBrk="1" hangingPunct="1"/>
            <a:r>
              <a:rPr lang="en-US" sz="1800" dirty="0"/>
              <a:t>Check all levels! Atmosphere tested (at least) a distance of approximately 4 feet (1.22 m) in the direction of travel and to each side</a:t>
            </a:r>
          </a:p>
          <a:p>
            <a:pPr eaLnBrk="1" hangingPunct="1"/>
            <a:r>
              <a:rPr lang="en-US" sz="1800" dirty="0"/>
              <a:t>Allow sufficient time for all sensors to react to each sample per level tested. Key response factors are hose length (typical 2 seconds per foot flow rate) plus T90 sensor/s response time. For Example: 10’ hose x 2 seconds = 20 seconds plus most significant T90 of monitor’s sensors (typically 30 seconds for standard 4-gas monitor</a:t>
            </a:r>
            <a:r>
              <a:rPr lang="en-US" sz="1800" b="1" dirty="0"/>
              <a:t>). (10 x 2) + 30 = 50 seconds per level</a:t>
            </a:r>
          </a:p>
          <a:p>
            <a:pPr eaLnBrk="1" hangingPunct="1">
              <a:lnSpc>
                <a:spcPct val="75000"/>
              </a:lnSpc>
            </a:pPr>
            <a:endParaRPr lang="en-US" sz="1800" dirty="0"/>
          </a:p>
        </p:txBody>
      </p:sp>
    </p:spTree>
    <p:extLst>
      <p:ext uri="{BB962C8B-B14F-4D97-AF65-F5344CB8AC3E}">
        <p14:creationId xmlns:p14="http://schemas.microsoft.com/office/powerpoint/2010/main" val="188536879"/>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4"/>
          <p:cNvSpPr>
            <a:spLocks noGrp="1" noChangeArrowheads="1"/>
          </p:cNvSpPr>
          <p:nvPr>
            <p:ph type="title"/>
          </p:nvPr>
        </p:nvSpPr>
        <p:spPr/>
        <p:txBody>
          <a:bodyPr/>
          <a:lstStyle/>
          <a:p>
            <a:r>
              <a:rPr lang="en-US" dirty="0"/>
              <a:t>Toxic Gases and Vapors</a:t>
            </a:r>
          </a:p>
        </p:txBody>
      </p:sp>
      <p:sp>
        <p:nvSpPr>
          <p:cNvPr id="368643" name="Rectangle 2"/>
          <p:cNvSpPr>
            <a:spLocks noGrp="1" noChangeArrowheads="1"/>
          </p:cNvSpPr>
          <p:nvPr>
            <p:ph idx="1"/>
          </p:nvPr>
        </p:nvSpPr>
        <p:spPr/>
        <p:txBody>
          <a:bodyPr/>
          <a:lstStyle/>
          <a:p>
            <a:r>
              <a:rPr lang="en-US" dirty="0"/>
              <a:t>Detection technologies:</a:t>
            </a:r>
          </a:p>
          <a:p>
            <a:pPr lvl="1"/>
            <a:r>
              <a:rPr lang="en-US" dirty="0"/>
              <a:t>Electrochemical Sensors</a:t>
            </a:r>
          </a:p>
          <a:p>
            <a:pPr lvl="1"/>
            <a:r>
              <a:rPr lang="en-US" dirty="0"/>
              <a:t>Photoionization detectors</a:t>
            </a:r>
          </a:p>
          <a:p>
            <a:pPr lvl="1"/>
            <a:r>
              <a:rPr lang="en-US" dirty="0"/>
              <a:t>Non-dispersive infrared (NDIR)</a:t>
            </a:r>
          </a:p>
        </p:txBody>
      </p:sp>
    </p:spTree>
    <p:extLst>
      <p:ext uri="{BB962C8B-B14F-4D97-AF65-F5344CB8AC3E}">
        <p14:creationId xmlns:p14="http://schemas.microsoft.com/office/powerpoint/2010/main" val="2940522063"/>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4"/>
          <p:cNvSpPr>
            <a:spLocks noGrp="1" noChangeArrowheads="1"/>
          </p:cNvSpPr>
          <p:nvPr>
            <p:ph type="title"/>
          </p:nvPr>
        </p:nvSpPr>
        <p:spPr/>
        <p:txBody>
          <a:bodyPr/>
          <a:lstStyle/>
          <a:p>
            <a:r>
              <a:rPr lang="en-US" dirty="0"/>
              <a:t>Permissible Exposure Limits</a:t>
            </a:r>
          </a:p>
        </p:txBody>
      </p:sp>
      <p:sp>
        <p:nvSpPr>
          <p:cNvPr id="371715" name="Rectangle 2"/>
          <p:cNvSpPr>
            <a:spLocks noGrp="1" noChangeArrowheads="1"/>
          </p:cNvSpPr>
          <p:nvPr>
            <p:ph idx="1"/>
          </p:nvPr>
        </p:nvSpPr>
        <p:spPr/>
        <p:txBody>
          <a:bodyPr/>
          <a:lstStyle/>
          <a:p>
            <a:r>
              <a:rPr lang="en-US" dirty="0"/>
              <a:t>“Parts-per-Million” (ppm) concentrations</a:t>
            </a:r>
          </a:p>
          <a:p>
            <a:pPr lvl="1"/>
            <a:r>
              <a:rPr lang="en-US" dirty="0"/>
              <a:t>1.0 ppm the same as:</a:t>
            </a:r>
          </a:p>
          <a:p>
            <a:pPr lvl="2"/>
            <a:r>
              <a:rPr lang="en-US" dirty="0"/>
              <a:t>One automobile in bumper-to-bumper traffic from Cleveland to San Francisco</a:t>
            </a:r>
          </a:p>
          <a:p>
            <a:pPr lvl="2"/>
            <a:r>
              <a:rPr lang="en-US" dirty="0"/>
              <a:t>One inch in 16 miles</a:t>
            </a:r>
          </a:p>
          <a:p>
            <a:pPr lvl="2"/>
            <a:r>
              <a:rPr lang="en-US" dirty="0"/>
              <a:t>One minute in two years</a:t>
            </a:r>
          </a:p>
          <a:p>
            <a:pPr lvl="2"/>
            <a:r>
              <a:rPr lang="en-US" dirty="0"/>
              <a:t>One ounce in 32 tons </a:t>
            </a:r>
          </a:p>
          <a:p>
            <a:pPr lvl="2"/>
            <a:r>
              <a:rPr lang="en-US" dirty="0"/>
              <a:t>One cent in $10,000 </a:t>
            </a:r>
          </a:p>
          <a:p>
            <a:pPr lvl="2"/>
            <a:endParaRPr lang="en-US" dirty="0"/>
          </a:p>
        </p:txBody>
      </p:sp>
    </p:spTree>
    <p:extLst>
      <p:ext uri="{BB962C8B-B14F-4D97-AF65-F5344CB8AC3E}">
        <p14:creationId xmlns:p14="http://schemas.microsoft.com/office/powerpoint/2010/main" val="2955855215"/>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body" idx="1"/>
          </p:nvPr>
        </p:nvSpPr>
        <p:spPr>
          <a:xfrm>
            <a:off x="304800" y="1447800"/>
            <a:ext cx="8636000" cy="4114800"/>
          </a:xfrm>
          <a:noFill/>
        </p:spPr>
        <p:txBody>
          <a:bodyPr lIns="92075" tIns="46038" rIns="92075" bIns="46038"/>
          <a:lstStyle/>
          <a:p>
            <a:pPr eaLnBrk="1" hangingPunct="1">
              <a:spcBef>
                <a:spcPct val="0"/>
              </a:spcBef>
              <a:spcAft>
                <a:spcPct val="80000"/>
              </a:spcAft>
            </a:pPr>
            <a:r>
              <a:rPr lang="en-US" sz="3600" i="1" dirty="0">
                <a:solidFill>
                  <a:schemeClr val="bg1"/>
                </a:solidFill>
              </a:rPr>
              <a:t>Bonds to hemoglobin in red blood cells</a:t>
            </a:r>
          </a:p>
          <a:p>
            <a:pPr eaLnBrk="1" hangingPunct="1">
              <a:spcBef>
                <a:spcPct val="0"/>
              </a:spcBef>
              <a:spcAft>
                <a:spcPct val="80000"/>
              </a:spcAft>
            </a:pPr>
            <a:r>
              <a:rPr lang="en-US" sz="3600" i="1" dirty="0">
                <a:solidFill>
                  <a:schemeClr val="bg1"/>
                </a:solidFill>
              </a:rPr>
              <a:t>Contaminated cells can’t transport O</a:t>
            </a:r>
            <a:r>
              <a:rPr lang="en-US" sz="3600" i="1" baseline="-6000" dirty="0">
                <a:solidFill>
                  <a:schemeClr val="bg1"/>
                </a:solidFill>
              </a:rPr>
              <a:t>2</a:t>
            </a:r>
            <a:endParaRPr lang="en-US" sz="3600" i="1" dirty="0">
              <a:solidFill>
                <a:schemeClr val="bg1"/>
              </a:solidFill>
            </a:endParaRPr>
          </a:p>
          <a:p>
            <a:pPr eaLnBrk="1" hangingPunct="1">
              <a:spcBef>
                <a:spcPct val="0"/>
              </a:spcBef>
              <a:spcAft>
                <a:spcPct val="80000"/>
              </a:spcAft>
            </a:pPr>
            <a:r>
              <a:rPr lang="en-US" sz="3600" i="1" dirty="0">
                <a:solidFill>
                  <a:schemeClr val="bg1"/>
                </a:solidFill>
              </a:rPr>
              <a:t>Chronic exposure at even low levels harmful</a:t>
            </a:r>
          </a:p>
        </p:txBody>
      </p:sp>
      <p:sp>
        <p:nvSpPr>
          <p:cNvPr id="386051" name="Rectangle 5"/>
          <p:cNvSpPr>
            <a:spLocks noGrp="1" noChangeArrowheads="1"/>
          </p:cNvSpPr>
          <p:nvPr>
            <p:ph type="title"/>
          </p:nvPr>
        </p:nvSpPr>
        <p:spPr/>
        <p:txBody>
          <a:bodyPr/>
          <a:lstStyle/>
          <a:p>
            <a:pPr eaLnBrk="1" hangingPunct="1"/>
            <a:r>
              <a:rPr lang="en-US" b="1" dirty="0">
                <a:solidFill>
                  <a:schemeClr val="bg1"/>
                </a:solidFill>
              </a:rPr>
              <a:t>Carbon Monoxide</a:t>
            </a:r>
          </a:p>
        </p:txBody>
      </p:sp>
    </p:spTree>
    <p:extLst>
      <p:ext uri="{BB962C8B-B14F-4D97-AF65-F5344CB8AC3E}">
        <p14:creationId xmlns:p14="http://schemas.microsoft.com/office/powerpoint/2010/main" val="3332416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4"/>
          <p:cNvSpPr>
            <a:spLocks noGrp="1" noChangeArrowheads="1"/>
          </p:cNvSpPr>
          <p:nvPr>
            <p:ph type="title"/>
          </p:nvPr>
        </p:nvSpPr>
        <p:spPr/>
        <p:txBody>
          <a:bodyPr/>
          <a:lstStyle/>
          <a:p>
            <a:r>
              <a:rPr lang="en-US" dirty="0"/>
              <a:t>Carbon Monoxide</a:t>
            </a:r>
          </a:p>
        </p:txBody>
      </p:sp>
      <p:sp>
        <p:nvSpPr>
          <p:cNvPr id="387075" name="Rectangle 2"/>
          <p:cNvSpPr>
            <a:spLocks noGrp="1" noChangeArrowheads="1"/>
          </p:cNvSpPr>
          <p:nvPr>
            <p:ph idx="1"/>
          </p:nvPr>
        </p:nvSpPr>
        <p:spPr/>
        <p:txBody>
          <a:bodyPr/>
          <a:lstStyle/>
          <a:p>
            <a:r>
              <a:rPr lang="en-US" dirty="0"/>
              <a:t>Produced as a by product of incomplete combustion</a:t>
            </a:r>
          </a:p>
          <a:p>
            <a:pPr lvl="1"/>
            <a:r>
              <a:rPr lang="en-US" dirty="0"/>
              <a:t>Associated with internal combustion engine exhaust</a:t>
            </a:r>
          </a:p>
          <a:p>
            <a:pPr lvl="2"/>
            <a:r>
              <a:rPr lang="en-US" dirty="0"/>
              <a:t>Vehicles</a:t>
            </a:r>
          </a:p>
          <a:p>
            <a:pPr lvl="2"/>
            <a:r>
              <a:rPr lang="en-US" dirty="0"/>
              <a:t>Pumps </a:t>
            </a:r>
          </a:p>
          <a:p>
            <a:pPr lvl="2"/>
            <a:r>
              <a:rPr lang="en-US" dirty="0"/>
              <a:t>Compressors</a:t>
            </a:r>
          </a:p>
        </p:txBody>
      </p:sp>
    </p:spTree>
    <p:extLst>
      <p:ext uri="{BB962C8B-B14F-4D97-AF65-F5344CB8AC3E}">
        <p14:creationId xmlns:p14="http://schemas.microsoft.com/office/powerpoint/2010/main" val="1858261523"/>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24234" y="243042"/>
            <a:ext cx="7997825" cy="468313"/>
          </a:xfrm>
        </p:spPr>
        <p:txBody>
          <a:bodyPr/>
          <a:lstStyle/>
          <a:p>
            <a:r>
              <a:rPr lang="en-US" dirty="0"/>
              <a:t>Why Are Portable Gas Detectors Used?</a:t>
            </a:r>
          </a:p>
        </p:txBody>
      </p:sp>
      <p:sp>
        <p:nvSpPr>
          <p:cNvPr id="105477" name="Rectangle 5"/>
          <p:cNvSpPr>
            <a:spLocks noChangeArrowheads="1"/>
          </p:cNvSpPr>
          <p:nvPr/>
        </p:nvSpPr>
        <p:spPr bwMode="auto">
          <a:xfrm>
            <a:off x="2528888" y="788988"/>
            <a:ext cx="6276975" cy="3344862"/>
          </a:xfrm>
          <a:prstGeom prst="rect">
            <a:avLst/>
          </a:prstGeom>
          <a:noFill/>
          <a:ln w="9525">
            <a:noFill/>
            <a:miter lim="800000"/>
            <a:headEnd/>
            <a:tailEnd/>
          </a:ln>
          <a:effectLst/>
        </p:spPr>
        <p:txBody>
          <a:bodyPr/>
          <a:lstStyle/>
          <a:p>
            <a:pPr marL="174625" indent="-174625" algn="l">
              <a:lnSpc>
                <a:spcPct val="85000"/>
              </a:lnSpc>
              <a:spcBef>
                <a:spcPct val="20000"/>
              </a:spcBef>
              <a:buClr>
                <a:srgbClr val="DC241F"/>
              </a:buClr>
              <a:buFontTx/>
              <a:buChar char="•"/>
            </a:pPr>
            <a:r>
              <a:rPr lang="en-US" sz="2000" dirty="0">
                <a:solidFill>
                  <a:srgbClr val="FF0000"/>
                </a:solidFill>
              </a:rPr>
              <a:t>Confined Space Regulations (29 CFR 1910.146</a:t>
            </a:r>
            <a:r>
              <a:rPr lang="en-US" sz="2000" dirty="0"/>
              <a:t>)</a:t>
            </a:r>
          </a:p>
          <a:p>
            <a:pPr marL="174625" indent="-174625" algn="l">
              <a:lnSpc>
                <a:spcPct val="90000"/>
              </a:lnSpc>
              <a:spcBef>
                <a:spcPct val="20000"/>
              </a:spcBef>
              <a:buClr>
                <a:srgbClr val="DC241F"/>
              </a:buClr>
              <a:buFontTx/>
              <a:buChar char="•"/>
            </a:pPr>
            <a:r>
              <a:rPr lang="en-US" sz="2000" dirty="0"/>
              <a:t>Protect personnel</a:t>
            </a:r>
          </a:p>
          <a:p>
            <a:pPr marL="174625" indent="-174625" algn="l">
              <a:lnSpc>
                <a:spcPct val="90000"/>
              </a:lnSpc>
              <a:spcBef>
                <a:spcPct val="20000"/>
              </a:spcBef>
              <a:buClr>
                <a:srgbClr val="DC241F"/>
              </a:buClr>
              <a:buFontTx/>
              <a:buChar char="•"/>
            </a:pPr>
            <a:r>
              <a:rPr lang="en-US" sz="2000" dirty="0"/>
              <a:t>Protect infrastructure</a:t>
            </a:r>
          </a:p>
          <a:p>
            <a:pPr marL="174625" indent="-174625" algn="l">
              <a:lnSpc>
                <a:spcPct val="90000"/>
              </a:lnSpc>
              <a:spcBef>
                <a:spcPct val="20000"/>
              </a:spcBef>
              <a:buClr>
                <a:srgbClr val="DC241F"/>
              </a:buClr>
              <a:buFontTx/>
              <a:buChar char="•"/>
            </a:pPr>
            <a:r>
              <a:rPr lang="en-US" sz="2000" dirty="0"/>
              <a:t>Protect the environment</a:t>
            </a:r>
          </a:p>
          <a:p>
            <a:pPr marL="174625" indent="-174625" algn="l">
              <a:lnSpc>
                <a:spcPct val="90000"/>
              </a:lnSpc>
              <a:spcBef>
                <a:spcPct val="20000"/>
              </a:spcBef>
              <a:buClr>
                <a:srgbClr val="DC241F"/>
              </a:buClr>
              <a:buFontTx/>
              <a:buChar char="•"/>
            </a:pPr>
            <a:r>
              <a:rPr lang="en-US" sz="2000" dirty="0"/>
              <a:t>Gather evidence</a:t>
            </a:r>
          </a:p>
          <a:p>
            <a:pPr marL="174625" indent="-174625" algn="l">
              <a:lnSpc>
                <a:spcPct val="90000"/>
              </a:lnSpc>
              <a:spcBef>
                <a:spcPct val="20000"/>
              </a:spcBef>
              <a:buClr>
                <a:srgbClr val="DC241F"/>
              </a:buClr>
              <a:buFontTx/>
              <a:buChar char="•"/>
            </a:pPr>
            <a:r>
              <a:rPr lang="en-US" sz="2000" dirty="0"/>
              <a:t>Maintain legal compliance</a:t>
            </a:r>
          </a:p>
          <a:p>
            <a:pPr marL="174625" indent="-174625" algn="l">
              <a:lnSpc>
                <a:spcPct val="90000"/>
              </a:lnSpc>
              <a:spcBef>
                <a:spcPct val="20000"/>
              </a:spcBef>
              <a:buClr>
                <a:srgbClr val="DC241F"/>
              </a:buClr>
              <a:buFontTx/>
              <a:buChar char="•"/>
            </a:pPr>
            <a:r>
              <a:rPr lang="en-US" sz="2000" dirty="0"/>
              <a:t>Control processes and gather data</a:t>
            </a:r>
          </a:p>
          <a:p>
            <a:pPr marL="174625" indent="-174625" algn="l">
              <a:lnSpc>
                <a:spcPct val="90000"/>
              </a:lnSpc>
              <a:spcBef>
                <a:spcPct val="20000"/>
              </a:spcBef>
              <a:buClr>
                <a:srgbClr val="DC241F"/>
              </a:buClr>
              <a:buFontTx/>
              <a:buChar char="•"/>
            </a:pPr>
            <a:r>
              <a:rPr lang="en-US" sz="2000" dirty="0"/>
              <a:t>Improve productivity</a:t>
            </a:r>
          </a:p>
          <a:p>
            <a:pPr marL="174625" indent="-174625" algn="l">
              <a:lnSpc>
                <a:spcPct val="90000"/>
              </a:lnSpc>
              <a:spcBef>
                <a:spcPct val="20000"/>
              </a:spcBef>
              <a:buClr>
                <a:srgbClr val="DC241F"/>
              </a:buClr>
              <a:buFontTx/>
              <a:buChar char="•"/>
            </a:pPr>
            <a:r>
              <a:rPr lang="en-US" sz="2000" dirty="0"/>
              <a:t>Confirm that an area can be occupied</a:t>
            </a:r>
          </a:p>
        </p:txBody>
      </p:sp>
      <p:pic>
        <p:nvPicPr>
          <p:cNvPr id="105498" name="Picture 26" descr="Wear yellow. Work safe."/>
          <p:cNvPicPr>
            <a:picLocks noChangeAspect="1" noChangeArrowheads="1"/>
          </p:cNvPicPr>
          <p:nvPr/>
        </p:nvPicPr>
        <p:blipFill>
          <a:blip r:embed="rId2" cstate="screen"/>
          <a:srcRect/>
          <a:stretch>
            <a:fillRect/>
          </a:stretch>
        </p:blipFill>
        <p:spPr bwMode="auto">
          <a:xfrm>
            <a:off x="338138" y="801688"/>
            <a:ext cx="1917700" cy="5562600"/>
          </a:xfrm>
          <a:prstGeom prst="rect">
            <a:avLst/>
          </a:prstGeom>
          <a:noFill/>
        </p:spPr>
      </p:pic>
      <p:sp>
        <p:nvSpPr>
          <p:cNvPr id="105503" name="Rectangle 31"/>
          <p:cNvSpPr>
            <a:spLocks noChangeArrowheads="1"/>
          </p:cNvSpPr>
          <p:nvPr/>
        </p:nvSpPr>
        <p:spPr bwMode="auto">
          <a:xfrm>
            <a:off x="2528888" y="3970338"/>
            <a:ext cx="6276975" cy="2439987"/>
          </a:xfrm>
          <a:prstGeom prst="rect">
            <a:avLst/>
          </a:prstGeom>
          <a:solidFill>
            <a:srgbClr val="FFFF00"/>
          </a:solidFill>
          <a:ln w="12700">
            <a:noFill/>
            <a:miter lim="800000"/>
            <a:headEnd/>
            <a:tailEnd/>
          </a:ln>
          <a:effectLst/>
        </p:spPr>
        <p:txBody>
          <a:bodyPr wrap="none" lIns="90488" tIns="44450" rIns="90488" bIns="44450" anchor="ctr"/>
          <a:lstStyle/>
          <a:p>
            <a:endParaRPr lang="en-US" dirty="0"/>
          </a:p>
        </p:txBody>
      </p:sp>
      <p:sp>
        <p:nvSpPr>
          <p:cNvPr id="105505" name="Rectangle 33"/>
          <p:cNvSpPr>
            <a:spLocks noChangeArrowheads="1"/>
          </p:cNvSpPr>
          <p:nvPr/>
        </p:nvSpPr>
        <p:spPr bwMode="auto">
          <a:xfrm>
            <a:off x="2549525" y="3995738"/>
            <a:ext cx="6256338" cy="2414587"/>
          </a:xfrm>
          <a:prstGeom prst="rect">
            <a:avLst/>
          </a:prstGeom>
          <a:noFill/>
          <a:ln w="12700">
            <a:noFill/>
            <a:miter lim="800000"/>
            <a:headEnd/>
            <a:tailEnd/>
          </a:ln>
          <a:effectLst/>
        </p:spPr>
        <p:txBody>
          <a:bodyPr lIns="90488" tIns="44450" rIns="90488" bIns="44450"/>
          <a:lstStyle/>
          <a:p>
            <a:pPr marL="174625" indent="-174625" algn="l">
              <a:lnSpc>
                <a:spcPct val="85000"/>
              </a:lnSpc>
              <a:spcBef>
                <a:spcPct val="30000"/>
              </a:spcBef>
              <a:buClr>
                <a:srgbClr val="DC241F"/>
              </a:buClr>
              <a:buFont typeface="Wingdings" pitchFamily="2" charset="2"/>
              <a:buChar char="Ø"/>
            </a:pPr>
            <a:r>
              <a:rPr lang="en-US" sz="2000" i="1" dirty="0"/>
              <a:t>65% of confined space fatalities are caused by air quality problems</a:t>
            </a:r>
          </a:p>
          <a:p>
            <a:pPr marL="174625" indent="-174625" algn="l">
              <a:lnSpc>
                <a:spcPct val="85000"/>
              </a:lnSpc>
              <a:spcBef>
                <a:spcPct val="30000"/>
              </a:spcBef>
              <a:buClr>
                <a:srgbClr val="DC241F"/>
              </a:buClr>
              <a:buFont typeface="Wingdings" pitchFamily="2" charset="2"/>
              <a:buChar char="Ø"/>
            </a:pPr>
            <a:r>
              <a:rPr lang="en-US" sz="2000" i="1" dirty="0"/>
              <a:t>In almost all of these cases, the air was never monitored</a:t>
            </a:r>
          </a:p>
          <a:p>
            <a:pPr marL="174625" indent="-174625" algn="l">
              <a:lnSpc>
                <a:spcPct val="85000"/>
              </a:lnSpc>
              <a:spcBef>
                <a:spcPct val="30000"/>
              </a:spcBef>
              <a:buClr>
                <a:srgbClr val="DC241F"/>
              </a:buClr>
              <a:buFont typeface="Wingdings" pitchFamily="2" charset="2"/>
              <a:buChar char="Ø"/>
            </a:pPr>
            <a:r>
              <a:rPr lang="en-US" sz="2000" i="1" dirty="0"/>
              <a:t>29% of workers that die in confined spaces are supervisors, foremen, and managers</a:t>
            </a:r>
          </a:p>
          <a:p>
            <a:pPr marL="174625" indent="-174625" algn="l">
              <a:lnSpc>
                <a:spcPct val="85000"/>
              </a:lnSpc>
              <a:spcBef>
                <a:spcPct val="30000"/>
              </a:spcBef>
              <a:buClr>
                <a:srgbClr val="DC241F"/>
              </a:buClr>
              <a:buFont typeface="Wingdings" pitchFamily="2" charset="2"/>
              <a:buChar char="Ø"/>
            </a:pPr>
            <a:r>
              <a:rPr lang="en-US" sz="2000" i="1" dirty="0"/>
              <a:t>60% of workers who die in confined spaces are rescuers</a:t>
            </a:r>
          </a:p>
          <a:p>
            <a:pPr marL="3832225" lvl="8" indent="-174625">
              <a:lnSpc>
                <a:spcPct val="85000"/>
              </a:lnSpc>
              <a:spcBef>
                <a:spcPct val="30000"/>
              </a:spcBef>
              <a:buClr>
                <a:srgbClr val="DC241F"/>
              </a:buClr>
              <a:buFontTx/>
              <a:buChar char="•"/>
            </a:pPr>
            <a:r>
              <a:rPr lang="en-US" sz="1000" i="1" dirty="0"/>
              <a:t>2010 data</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4"/>
          <p:cNvSpPr>
            <a:spLocks noGrp="1" noChangeArrowheads="1"/>
          </p:cNvSpPr>
          <p:nvPr>
            <p:ph type="title"/>
          </p:nvPr>
        </p:nvSpPr>
        <p:spPr/>
        <p:txBody>
          <a:bodyPr/>
          <a:lstStyle/>
          <a:p>
            <a:r>
              <a:rPr lang="en-US" dirty="0"/>
              <a:t>Characteristics of Carbon Monoxide</a:t>
            </a:r>
          </a:p>
        </p:txBody>
      </p:sp>
      <p:sp>
        <p:nvSpPr>
          <p:cNvPr id="388099" name="Rectangle 2"/>
          <p:cNvSpPr>
            <a:spLocks noGrp="1" noChangeArrowheads="1"/>
          </p:cNvSpPr>
          <p:nvPr>
            <p:ph idx="1"/>
          </p:nvPr>
        </p:nvSpPr>
        <p:spPr/>
        <p:txBody>
          <a:bodyPr/>
          <a:lstStyle/>
          <a:p>
            <a:r>
              <a:rPr lang="en-US" dirty="0"/>
              <a:t>Colorless</a:t>
            </a:r>
          </a:p>
          <a:p>
            <a:r>
              <a:rPr lang="en-US" dirty="0"/>
              <a:t>Odorless</a:t>
            </a:r>
          </a:p>
          <a:p>
            <a:r>
              <a:rPr lang="en-US" dirty="0"/>
              <a:t>About the same weight as air</a:t>
            </a:r>
          </a:p>
          <a:p>
            <a:r>
              <a:rPr lang="en-US" dirty="0"/>
              <a:t>Flammable ( LEL is 12.5 %)</a:t>
            </a:r>
          </a:p>
          <a:p>
            <a:r>
              <a:rPr lang="en-US" dirty="0"/>
              <a:t>Toxic!</a:t>
            </a:r>
          </a:p>
        </p:txBody>
      </p:sp>
    </p:spTree>
    <p:extLst>
      <p:ext uri="{BB962C8B-B14F-4D97-AF65-F5344CB8AC3E}">
        <p14:creationId xmlns:p14="http://schemas.microsoft.com/office/powerpoint/2010/main" val="1002261040"/>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4"/>
          <p:cNvSpPr>
            <a:spLocks noGrp="1" noChangeArrowheads="1"/>
          </p:cNvSpPr>
          <p:nvPr>
            <p:ph type="title"/>
          </p:nvPr>
        </p:nvSpPr>
        <p:spPr/>
        <p:txBody>
          <a:bodyPr/>
          <a:lstStyle/>
          <a:p>
            <a:r>
              <a:rPr lang="en-US" dirty="0"/>
              <a:t>Symptoms of Carbon Monoxide Exposure</a:t>
            </a:r>
          </a:p>
        </p:txBody>
      </p:sp>
      <p:sp>
        <p:nvSpPr>
          <p:cNvPr id="389123" name="Rectangle 2"/>
          <p:cNvSpPr>
            <a:spLocks noGrp="1" noChangeArrowheads="1"/>
          </p:cNvSpPr>
          <p:nvPr>
            <p:ph idx="1"/>
          </p:nvPr>
        </p:nvSpPr>
        <p:spPr/>
        <p:txBody>
          <a:bodyPr/>
          <a:lstStyle/>
          <a:p>
            <a:r>
              <a:rPr lang="en-US" dirty="0"/>
              <a:t>Headaches</a:t>
            </a:r>
          </a:p>
          <a:p>
            <a:r>
              <a:rPr lang="en-US" dirty="0"/>
              <a:t>Fatigue</a:t>
            </a:r>
          </a:p>
          <a:p>
            <a:r>
              <a:rPr lang="en-US" dirty="0"/>
              <a:t>Nausea and other "Flu-like" symptoms</a:t>
            </a:r>
          </a:p>
          <a:p>
            <a:r>
              <a:rPr lang="en-US" dirty="0"/>
              <a:t>Loss of consciousness</a:t>
            </a:r>
          </a:p>
          <a:p>
            <a:r>
              <a:rPr lang="en-US" dirty="0"/>
              <a:t>Brain damage</a:t>
            </a:r>
          </a:p>
          <a:p>
            <a:r>
              <a:rPr lang="en-US" dirty="0"/>
              <a:t>Coma</a:t>
            </a:r>
          </a:p>
          <a:p>
            <a:r>
              <a:rPr lang="en-US" dirty="0"/>
              <a:t>Death</a:t>
            </a:r>
          </a:p>
        </p:txBody>
      </p:sp>
    </p:spTree>
    <p:extLst>
      <p:ext uri="{BB962C8B-B14F-4D97-AF65-F5344CB8AC3E}">
        <p14:creationId xmlns:p14="http://schemas.microsoft.com/office/powerpoint/2010/main" val="3920799737"/>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OSHA chart of CO toxicity levels"/>
          <p:cNvPicPr>
            <a:picLocks noChangeAspect="1" noChangeArrowheads="1"/>
          </p:cNvPicPr>
          <p:nvPr/>
        </p:nvPicPr>
        <p:blipFill>
          <a:blip r:embed="rId3" cstate="print"/>
          <a:srcRect/>
          <a:stretch>
            <a:fillRect/>
          </a:stretch>
        </p:blipFill>
        <p:spPr bwMode="auto">
          <a:xfrm>
            <a:off x="4878388" y="1003300"/>
            <a:ext cx="3960812" cy="4800600"/>
          </a:xfrm>
          <a:prstGeom prst="rect">
            <a:avLst/>
          </a:prstGeom>
          <a:noFill/>
          <a:ln w="25400">
            <a:solidFill>
              <a:schemeClr val="bg1"/>
            </a:solidFill>
            <a:miter lim="800000"/>
            <a:headEnd/>
            <a:tailEnd/>
          </a:ln>
        </p:spPr>
      </p:pic>
      <p:sp>
        <p:nvSpPr>
          <p:cNvPr id="390147" name="Rectangle 5"/>
          <p:cNvSpPr>
            <a:spLocks noGrp="1" noChangeArrowheads="1"/>
          </p:cNvSpPr>
          <p:nvPr>
            <p:ph type="title"/>
          </p:nvPr>
        </p:nvSpPr>
        <p:spPr/>
        <p:txBody>
          <a:bodyPr/>
          <a:lstStyle/>
          <a:p>
            <a:r>
              <a:rPr lang="en-US" dirty="0"/>
              <a:t>Toxic Effects CO</a:t>
            </a:r>
          </a:p>
        </p:txBody>
      </p:sp>
      <p:sp>
        <p:nvSpPr>
          <p:cNvPr id="390148" name="Rectangle 3"/>
          <p:cNvSpPr>
            <a:spLocks noGrp="1" noChangeArrowheads="1"/>
          </p:cNvSpPr>
          <p:nvPr>
            <p:ph idx="1"/>
          </p:nvPr>
        </p:nvSpPr>
        <p:spPr>
          <a:xfrm>
            <a:off x="304800" y="838200"/>
            <a:ext cx="4614863" cy="5032375"/>
          </a:xfrm>
        </p:spPr>
        <p:txBody>
          <a:bodyPr/>
          <a:lstStyle/>
          <a:p>
            <a:r>
              <a:rPr lang="en-US" dirty="0"/>
              <a:t>Concentration of only 1,600 ppm fatal within hours</a:t>
            </a:r>
          </a:p>
          <a:p>
            <a:r>
              <a:rPr lang="en-US" dirty="0"/>
              <a:t>Even lower level exposures can result in death if there are underlying medical conditions, or when there are additional factors (such as heat stress)</a:t>
            </a:r>
          </a:p>
        </p:txBody>
      </p:sp>
    </p:spTree>
    <p:extLst>
      <p:ext uri="{BB962C8B-B14F-4D97-AF65-F5344CB8AC3E}">
        <p14:creationId xmlns:p14="http://schemas.microsoft.com/office/powerpoint/2010/main" val="4245624707"/>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body" idx="1"/>
          </p:nvPr>
        </p:nvSpPr>
        <p:spPr>
          <a:xfrm>
            <a:off x="498475" y="931863"/>
            <a:ext cx="8645525" cy="4694237"/>
          </a:xfrm>
          <a:noFill/>
        </p:spPr>
        <p:txBody>
          <a:bodyPr lIns="92075" tIns="46038" rIns="92075" bIns="46038"/>
          <a:lstStyle/>
          <a:p>
            <a:pPr eaLnBrk="1" hangingPunct="1"/>
            <a:r>
              <a:rPr lang="en-US" sz="2800" i="1" dirty="0">
                <a:solidFill>
                  <a:schemeClr val="bg1"/>
                </a:solidFill>
                <a:cs typeface="Times New Roman" pitchFamily="18" charset="0"/>
              </a:rPr>
              <a:t>H</a:t>
            </a:r>
            <a:r>
              <a:rPr lang="en-US" sz="2800" i="1" baseline="-25000" dirty="0">
                <a:solidFill>
                  <a:schemeClr val="bg1"/>
                </a:solidFill>
                <a:cs typeface="Times New Roman" pitchFamily="18" charset="0"/>
              </a:rPr>
              <a:t>2</a:t>
            </a:r>
            <a:r>
              <a:rPr lang="en-US" sz="2800" i="1" dirty="0">
                <a:solidFill>
                  <a:schemeClr val="bg1"/>
                </a:solidFill>
                <a:cs typeface="Times New Roman" pitchFamily="18" charset="0"/>
              </a:rPr>
              <a:t>S is a mitochondrial poison that prevents utilization of oxygen during cellular respiration, shutting down power source for many cellular processes</a:t>
            </a:r>
          </a:p>
          <a:p>
            <a:pPr eaLnBrk="1" hangingPunct="1"/>
            <a:r>
              <a:rPr lang="en-US" sz="2800" i="1" dirty="0">
                <a:solidFill>
                  <a:schemeClr val="bg1"/>
                </a:solidFill>
                <a:cs typeface="Times New Roman" pitchFamily="18" charset="0"/>
              </a:rPr>
              <a:t>Also binds to hemoglobin in red blood cells, interfering with oxygen transport</a:t>
            </a:r>
          </a:p>
          <a:p>
            <a:pPr eaLnBrk="1" hangingPunct="1"/>
            <a:r>
              <a:rPr lang="en-US" sz="2800" i="1" dirty="0">
                <a:solidFill>
                  <a:schemeClr val="bg1"/>
                </a:solidFill>
                <a:cs typeface="Times New Roman" pitchFamily="18" charset="0"/>
              </a:rPr>
              <a:t>Exposure to H</a:t>
            </a:r>
            <a:r>
              <a:rPr lang="en-US" sz="2800" i="1" baseline="-25000" dirty="0">
                <a:solidFill>
                  <a:schemeClr val="bg1"/>
                </a:solidFill>
                <a:cs typeface="Times New Roman" pitchFamily="18" charset="0"/>
              </a:rPr>
              <a:t>2</a:t>
            </a:r>
            <a:r>
              <a:rPr lang="en-US" sz="2800" i="1" dirty="0">
                <a:solidFill>
                  <a:schemeClr val="bg1"/>
                </a:solidFill>
                <a:cs typeface="Times New Roman" pitchFamily="18" charset="0"/>
              </a:rPr>
              <a:t>S occurs primarily by inhalation, but can also occur by ingestion (contaminated food) and skin (water and air)</a:t>
            </a:r>
          </a:p>
          <a:p>
            <a:pPr eaLnBrk="1" hangingPunct="1"/>
            <a:r>
              <a:rPr lang="en-US" sz="2800" i="1" dirty="0">
                <a:solidFill>
                  <a:schemeClr val="bg1"/>
                </a:solidFill>
                <a:cs typeface="Times New Roman" pitchFamily="18" charset="0"/>
              </a:rPr>
              <a:t>Once taken into the body, it is rapidly distributed to various organs, including the central nervous system, lungs, liver, muscle, as well as other organs</a:t>
            </a:r>
          </a:p>
        </p:txBody>
      </p:sp>
      <p:sp>
        <p:nvSpPr>
          <p:cNvPr id="393219" name="Rectangle 4"/>
          <p:cNvSpPr>
            <a:spLocks noGrp="1" noChangeArrowheads="1"/>
          </p:cNvSpPr>
          <p:nvPr>
            <p:ph type="title"/>
          </p:nvPr>
        </p:nvSpPr>
        <p:spPr>
          <a:xfrm>
            <a:off x="457200" y="0"/>
            <a:ext cx="8229600" cy="1143000"/>
          </a:xfrm>
        </p:spPr>
        <p:txBody>
          <a:bodyPr/>
          <a:lstStyle/>
          <a:p>
            <a:pPr eaLnBrk="1" hangingPunct="1"/>
            <a:r>
              <a:rPr lang="en-US" sz="3600" dirty="0">
                <a:solidFill>
                  <a:schemeClr val="bg1"/>
                </a:solidFill>
              </a:rPr>
              <a:t>Characteristics of Hydrogen Sulfide</a:t>
            </a:r>
          </a:p>
        </p:txBody>
      </p:sp>
    </p:spTree>
    <p:extLst>
      <p:ext uri="{BB962C8B-B14F-4D97-AF65-F5344CB8AC3E}">
        <p14:creationId xmlns:p14="http://schemas.microsoft.com/office/powerpoint/2010/main" val="3674489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4"/>
          <p:cNvSpPr>
            <a:spLocks noGrp="1" noChangeArrowheads="1"/>
          </p:cNvSpPr>
          <p:nvPr>
            <p:ph type="title"/>
          </p:nvPr>
        </p:nvSpPr>
        <p:spPr/>
        <p:txBody>
          <a:bodyPr/>
          <a:lstStyle/>
          <a:p>
            <a:r>
              <a:rPr lang="en-US" dirty="0"/>
              <a:t>Hydrogen Sulfide</a:t>
            </a:r>
          </a:p>
        </p:txBody>
      </p:sp>
      <p:sp>
        <p:nvSpPr>
          <p:cNvPr id="394243" name="Rectangle 2"/>
          <p:cNvSpPr>
            <a:spLocks noGrp="1" noChangeArrowheads="1"/>
          </p:cNvSpPr>
          <p:nvPr>
            <p:ph idx="1"/>
          </p:nvPr>
        </p:nvSpPr>
        <p:spPr/>
        <p:txBody>
          <a:bodyPr/>
          <a:lstStyle/>
          <a:p>
            <a:r>
              <a:rPr lang="en-US" dirty="0"/>
              <a:t>Produced by anaerobic sulfur fixing bacteria</a:t>
            </a:r>
          </a:p>
          <a:p>
            <a:r>
              <a:rPr lang="en-US" dirty="0"/>
              <a:t>Especially associated with:</a:t>
            </a:r>
          </a:p>
          <a:p>
            <a:pPr lvl="1"/>
            <a:r>
              <a:rPr lang="en-US" dirty="0"/>
              <a:t>Raw sewage</a:t>
            </a:r>
          </a:p>
          <a:p>
            <a:pPr lvl="1"/>
            <a:r>
              <a:rPr lang="en-US" dirty="0"/>
              <a:t>Crude oil</a:t>
            </a:r>
          </a:p>
          <a:p>
            <a:pPr lvl="1"/>
            <a:r>
              <a:rPr lang="en-US" dirty="0"/>
              <a:t>Marine sediments</a:t>
            </a:r>
          </a:p>
          <a:p>
            <a:pPr lvl="1"/>
            <a:r>
              <a:rPr lang="en-US" dirty="0"/>
              <a:t>Tanneries</a:t>
            </a:r>
          </a:p>
          <a:p>
            <a:pPr lvl="1"/>
            <a:r>
              <a:rPr lang="en-US" dirty="0"/>
              <a:t>Pulp and paper industry</a:t>
            </a:r>
          </a:p>
        </p:txBody>
      </p:sp>
    </p:spTree>
    <p:extLst>
      <p:ext uri="{BB962C8B-B14F-4D97-AF65-F5344CB8AC3E}">
        <p14:creationId xmlns:p14="http://schemas.microsoft.com/office/powerpoint/2010/main" val="2927116087"/>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4"/>
          <p:cNvSpPr>
            <a:spLocks noGrp="1" noChangeArrowheads="1"/>
          </p:cNvSpPr>
          <p:nvPr>
            <p:ph type="title"/>
          </p:nvPr>
        </p:nvSpPr>
        <p:spPr/>
        <p:txBody>
          <a:bodyPr/>
          <a:lstStyle/>
          <a:p>
            <a:r>
              <a:rPr lang="en-US" dirty="0"/>
              <a:t>Characteristics of Hydrogen Sulfide</a:t>
            </a:r>
          </a:p>
        </p:txBody>
      </p:sp>
      <p:sp>
        <p:nvSpPr>
          <p:cNvPr id="395267" name="Rectangle 2"/>
          <p:cNvSpPr>
            <a:spLocks noGrp="1" noChangeArrowheads="1"/>
          </p:cNvSpPr>
          <p:nvPr>
            <p:ph idx="1"/>
          </p:nvPr>
        </p:nvSpPr>
        <p:spPr/>
        <p:txBody>
          <a:bodyPr/>
          <a:lstStyle/>
          <a:p>
            <a:r>
              <a:rPr lang="en-US" dirty="0"/>
              <a:t>Half-life in air = 12 to 37 hours</a:t>
            </a:r>
          </a:p>
          <a:p>
            <a:r>
              <a:rPr lang="en-US" dirty="0"/>
              <a:t>Eventually breaks down in sunlight </a:t>
            </a:r>
          </a:p>
          <a:p>
            <a:r>
              <a:rPr lang="en-US" dirty="0"/>
              <a:t>During very cold and dry conditions, half-life can exceed 37 hours </a:t>
            </a:r>
          </a:p>
          <a:p>
            <a:r>
              <a:rPr lang="en-US" dirty="0"/>
              <a:t>Particularly dangerous in oil production areas subject to cold winter temperatures</a:t>
            </a:r>
          </a:p>
          <a:p>
            <a:r>
              <a:rPr lang="en-US" dirty="0"/>
              <a:t>Collects in pits, within protective berms, or in other low lying areas</a:t>
            </a:r>
          </a:p>
        </p:txBody>
      </p:sp>
    </p:spTree>
    <p:extLst>
      <p:ext uri="{BB962C8B-B14F-4D97-AF65-F5344CB8AC3E}">
        <p14:creationId xmlns:p14="http://schemas.microsoft.com/office/powerpoint/2010/main" val="2800413674"/>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4"/>
          <p:cNvSpPr>
            <a:spLocks noGrp="1" noChangeArrowheads="1"/>
          </p:cNvSpPr>
          <p:nvPr>
            <p:ph type="title"/>
          </p:nvPr>
        </p:nvSpPr>
        <p:spPr/>
        <p:txBody>
          <a:bodyPr/>
          <a:lstStyle/>
          <a:p>
            <a:r>
              <a:rPr lang="en-US" dirty="0"/>
              <a:t>Characteristics of Hydrogen Sulfide</a:t>
            </a:r>
          </a:p>
        </p:txBody>
      </p:sp>
      <p:sp>
        <p:nvSpPr>
          <p:cNvPr id="396291" name="Rectangle 2"/>
          <p:cNvSpPr>
            <a:spLocks noGrp="1" noChangeArrowheads="1"/>
          </p:cNvSpPr>
          <p:nvPr>
            <p:ph idx="1"/>
          </p:nvPr>
        </p:nvSpPr>
        <p:spPr/>
        <p:txBody>
          <a:bodyPr/>
          <a:lstStyle/>
          <a:p>
            <a:r>
              <a:rPr lang="en-US" dirty="0"/>
              <a:t>Colorless</a:t>
            </a:r>
          </a:p>
          <a:p>
            <a:r>
              <a:rPr lang="en-US" dirty="0"/>
              <a:t>Smells like “rotten eggs” (at low concentrations)</a:t>
            </a:r>
          </a:p>
          <a:p>
            <a:r>
              <a:rPr lang="en-US" dirty="0"/>
              <a:t>Heavier than air</a:t>
            </a:r>
          </a:p>
          <a:p>
            <a:r>
              <a:rPr lang="en-US" dirty="0"/>
              <a:t>Corrosive</a:t>
            </a:r>
          </a:p>
          <a:p>
            <a:r>
              <a:rPr lang="en-US" dirty="0"/>
              <a:t>Flammable (LEL is 4.3 %)</a:t>
            </a:r>
          </a:p>
          <a:p>
            <a:r>
              <a:rPr lang="en-US" dirty="0"/>
              <a:t>Soluble in water</a:t>
            </a:r>
          </a:p>
          <a:p>
            <a:r>
              <a:rPr lang="en-US" dirty="0"/>
              <a:t>Extremely toxic!</a:t>
            </a:r>
          </a:p>
        </p:txBody>
      </p:sp>
    </p:spTree>
    <p:extLst>
      <p:ext uri="{BB962C8B-B14F-4D97-AF65-F5344CB8AC3E}">
        <p14:creationId xmlns:p14="http://schemas.microsoft.com/office/powerpoint/2010/main" val="3941724075"/>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7314" name="Group 2"/>
          <p:cNvGrpSpPr>
            <a:grpSpLocks/>
          </p:cNvGrpSpPr>
          <p:nvPr/>
        </p:nvGrpSpPr>
        <p:grpSpPr bwMode="auto">
          <a:xfrm>
            <a:off x="609600" y="1219200"/>
            <a:ext cx="7924800" cy="4419600"/>
            <a:chOff x="384" y="768"/>
            <a:chExt cx="4992" cy="2784"/>
          </a:xfrm>
        </p:grpSpPr>
        <p:sp>
          <p:nvSpPr>
            <p:cNvPr id="397316" name="Rectangle 3"/>
            <p:cNvSpPr>
              <a:spLocks noChangeArrowheads="1"/>
            </p:cNvSpPr>
            <p:nvPr/>
          </p:nvSpPr>
          <p:spPr bwMode="auto">
            <a:xfrm>
              <a:off x="384" y="768"/>
              <a:ext cx="4992" cy="2708"/>
            </a:xfrm>
            <a:prstGeom prst="rect">
              <a:avLst/>
            </a:prstGeom>
            <a:solidFill>
              <a:srgbClr val="FFFFFF"/>
            </a:solidFill>
            <a:ln w="25400">
              <a:solidFill>
                <a:schemeClr val="bg1"/>
              </a:solidFill>
              <a:miter lim="800000"/>
              <a:headEnd type="none" w="sm" len="sm"/>
              <a:tailEnd type="none" w="sm" len="sm"/>
            </a:ln>
          </p:spPr>
          <p:txBody>
            <a:bodyPr wrap="none" anchor="ctr"/>
            <a:lstStyle/>
            <a:p>
              <a:pPr>
                <a:spcBef>
                  <a:spcPct val="50000"/>
                </a:spcBef>
              </a:pPr>
              <a:endParaRPr lang="en-US" sz="1200" dirty="0">
                <a:solidFill>
                  <a:srgbClr val="000000"/>
                </a:solidFill>
                <a:latin typeface="Arial" charset="0"/>
              </a:endParaRPr>
            </a:p>
          </p:txBody>
        </p:sp>
        <p:grpSp>
          <p:nvGrpSpPr>
            <p:cNvPr id="397317" name="Group 4"/>
            <p:cNvGrpSpPr>
              <a:grpSpLocks/>
            </p:cNvGrpSpPr>
            <p:nvPr/>
          </p:nvGrpSpPr>
          <p:grpSpPr bwMode="auto">
            <a:xfrm>
              <a:off x="528" y="864"/>
              <a:ext cx="1314" cy="458"/>
              <a:chOff x="0" y="0"/>
              <a:chExt cx="921" cy="403"/>
            </a:xfrm>
          </p:grpSpPr>
          <p:sp>
            <p:nvSpPr>
              <p:cNvPr id="397350" name="Rectangle 5"/>
              <p:cNvSpPr>
                <a:spLocks noChangeArrowheads="1"/>
              </p:cNvSpPr>
              <p:nvPr/>
            </p:nvSpPr>
            <p:spPr bwMode="auto">
              <a:xfrm>
                <a:off x="43" y="0"/>
                <a:ext cx="835" cy="40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1.0  PPM            </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51" name="Rectangle 6"/>
              <p:cNvSpPr>
                <a:spLocks noChangeArrowheads="1"/>
              </p:cNvSpPr>
              <p:nvPr/>
            </p:nvSpPr>
            <p:spPr bwMode="auto">
              <a:xfrm>
                <a:off x="0" y="0"/>
                <a:ext cx="921" cy="40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18" name="Group 7"/>
            <p:cNvGrpSpPr>
              <a:grpSpLocks/>
            </p:cNvGrpSpPr>
            <p:nvPr/>
          </p:nvGrpSpPr>
          <p:grpSpPr bwMode="auto">
            <a:xfrm>
              <a:off x="2126" y="864"/>
              <a:ext cx="3203" cy="458"/>
              <a:chOff x="921" y="0"/>
              <a:chExt cx="2246" cy="403"/>
            </a:xfrm>
          </p:grpSpPr>
          <p:sp>
            <p:nvSpPr>
              <p:cNvPr id="397348" name="Rectangle 8"/>
              <p:cNvSpPr>
                <a:spLocks noChangeArrowheads="1"/>
              </p:cNvSpPr>
              <p:nvPr/>
            </p:nvSpPr>
            <p:spPr bwMode="auto">
              <a:xfrm>
                <a:off x="964" y="0"/>
                <a:ext cx="2160" cy="40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Smell</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49" name="Rectangle 9"/>
              <p:cNvSpPr>
                <a:spLocks noChangeArrowheads="1"/>
              </p:cNvSpPr>
              <p:nvPr/>
            </p:nvSpPr>
            <p:spPr bwMode="auto">
              <a:xfrm>
                <a:off x="921" y="0"/>
                <a:ext cx="2246" cy="40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19" name="Group 10"/>
            <p:cNvGrpSpPr>
              <a:grpSpLocks/>
            </p:cNvGrpSpPr>
            <p:nvPr/>
          </p:nvGrpSpPr>
          <p:grpSpPr bwMode="auto">
            <a:xfrm>
              <a:off x="528" y="1322"/>
              <a:ext cx="1314" cy="459"/>
              <a:chOff x="0" y="403"/>
              <a:chExt cx="921" cy="403"/>
            </a:xfrm>
          </p:grpSpPr>
          <p:sp>
            <p:nvSpPr>
              <p:cNvPr id="397346" name="Rectangle 11"/>
              <p:cNvSpPr>
                <a:spLocks noChangeArrowheads="1"/>
              </p:cNvSpPr>
              <p:nvPr/>
            </p:nvSpPr>
            <p:spPr bwMode="auto">
              <a:xfrm>
                <a:off x="43" y="403"/>
                <a:ext cx="835" cy="40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100  PPM        </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47" name="Rectangle 12"/>
              <p:cNvSpPr>
                <a:spLocks noChangeArrowheads="1"/>
              </p:cNvSpPr>
              <p:nvPr/>
            </p:nvSpPr>
            <p:spPr bwMode="auto">
              <a:xfrm>
                <a:off x="0" y="403"/>
                <a:ext cx="921" cy="40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0" name="Group 13"/>
            <p:cNvGrpSpPr>
              <a:grpSpLocks/>
            </p:cNvGrpSpPr>
            <p:nvPr/>
          </p:nvGrpSpPr>
          <p:grpSpPr bwMode="auto">
            <a:xfrm>
              <a:off x="2126" y="1322"/>
              <a:ext cx="3203" cy="459"/>
              <a:chOff x="921" y="403"/>
              <a:chExt cx="2246" cy="403"/>
            </a:xfrm>
          </p:grpSpPr>
          <p:sp>
            <p:nvSpPr>
              <p:cNvPr id="397344" name="Rectangle 14"/>
              <p:cNvSpPr>
                <a:spLocks noChangeArrowheads="1"/>
              </p:cNvSpPr>
              <p:nvPr/>
            </p:nvSpPr>
            <p:spPr bwMode="auto">
              <a:xfrm>
                <a:off x="964" y="403"/>
                <a:ext cx="2160" cy="40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Rapid loss of smell</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45" name="Rectangle 15"/>
              <p:cNvSpPr>
                <a:spLocks noChangeArrowheads="1"/>
              </p:cNvSpPr>
              <p:nvPr/>
            </p:nvSpPr>
            <p:spPr bwMode="auto">
              <a:xfrm>
                <a:off x="921" y="403"/>
                <a:ext cx="2246" cy="40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1" name="Group 16"/>
            <p:cNvGrpSpPr>
              <a:grpSpLocks/>
            </p:cNvGrpSpPr>
            <p:nvPr/>
          </p:nvGrpSpPr>
          <p:grpSpPr bwMode="auto">
            <a:xfrm>
              <a:off x="528" y="1781"/>
              <a:ext cx="1442" cy="720"/>
              <a:chOff x="0" y="806"/>
              <a:chExt cx="921" cy="633"/>
            </a:xfrm>
          </p:grpSpPr>
          <p:sp>
            <p:nvSpPr>
              <p:cNvPr id="397342" name="Rectangle 17"/>
              <p:cNvSpPr>
                <a:spLocks noChangeArrowheads="1"/>
              </p:cNvSpPr>
              <p:nvPr/>
            </p:nvSpPr>
            <p:spPr bwMode="auto">
              <a:xfrm>
                <a:off x="43" y="806"/>
                <a:ext cx="835" cy="63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200 – 300  PPM</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43" name="Rectangle 18"/>
              <p:cNvSpPr>
                <a:spLocks noChangeArrowheads="1"/>
              </p:cNvSpPr>
              <p:nvPr/>
            </p:nvSpPr>
            <p:spPr bwMode="auto">
              <a:xfrm>
                <a:off x="0" y="806"/>
                <a:ext cx="921" cy="63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2" name="Group 19"/>
            <p:cNvGrpSpPr>
              <a:grpSpLocks/>
            </p:cNvGrpSpPr>
            <p:nvPr/>
          </p:nvGrpSpPr>
          <p:grpSpPr bwMode="auto">
            <a:xfrm>
              <a:off x="2126" y="1781"/>
              <a:ext cx="3203" cy="720"/>
              <a:chOff x="921" y="806"/>
              <a:chExt cx="2246" cy="633"/>
            </a:xfrm>
          </p:grpSpPr>
          <p:sp>
            <p:nvSpPr>
              <p:cNvPr id="397340" name="Rectangle 20"/>
              <p:cNvSpPr>
                <a:spLocks noChangeArrowheads="1"/>
              </p:cNvSpPr>
              <p:nvPr/>
            </p:nvSpPr>
            <p:spPr bwMode="auto">
              <a:xfrm>
                <a:off x="964" y="806"/>
                <a:ext cx="2160" cy="63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Eye inflammation, respiratory tract irritation after 1 hour, loss of consciousness with time  </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41" name="Rectangle 21"/>
              <p:cNvSpPr>
                <a:spLocks noChangeArrowheads="1"/>
              </p:cNvSpPr>
              <p:nvPr/>
            </p:nvSpPr>
            <p:spPr bwMode="auto">
              <a:xfrm>
                <a:off x="921" y="806"/>
                <a:ext cx="2246" cy="63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3" name="Group 22"/>
            <p:cNvGrpSpPr>
              <a:grpSpLocks/>
            </p:cNvGrpSpPr>
            <p:nvPr/>
          </p:nvGrpSpPr>
          <p:grpSpPr bwMode="auto">
            <a:xfrm>
              <a:off x="528" y="2501"/>
              <a:ext cx="1488" cy="458"/>
              <a:chOff x="0" y="1439"/>
              <a:chExt cx="921" cy="403"/>
            </a:xfrm>
          </p:grpSpPr>
          <p:sp>
            <p:nvSpPr>
              <p:cNvPr id="397338" name="Rectangle 23"/>
              <p:cNvSpPr>
                <a:spLocks noChangeArrowheads="1"/>
              </p:cNvSpPr>
              <p:nvPr/>
            </p:nvSpPr>
            <p:spPr bwMode="auto">
              <a:xfrm>
                <a:off x="43" y="1439"/>
                <a:ext cx="835" cy="40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500 – 700 PPM</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39" name="Rectangle 24"/>
              <p:cNvSpPr>
                <a:spLocks noChangeArrowheads="1"/>
              </p:cNvSpPr>
              <p:nvPr/>
            </p:nvSpPr>
            <p:spPr bwMode="auto">
              <a:xfrm>
                <a:off x="0" y="1439"/>
                <a:ext cx="921" cy="40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4" name="Group 25"/>
            <p:cNvGrpSpPr>
              <a:grpSpLocks/>
            </p:cNvGrpSpPr>
            <p:nvPr/>
          </p:nvGrpSpPr>
          <p:grpSpPr bwMode="auto">
            <a:xfrm>
              <a:off x="2126" y="2501"/>
              <a:ext cx="3203" cy="458"/>
              <a:chOff x="921" y="1439"/>
              <a:chExt cx="2246" cy="403"/>
            </a:xfrm>
          </p:grpSpPr>
          <p:sp>
            <p:nvSpPr>
              <p:cNvPr id="397336" name="Rectangle 26"/>
              <p:cNvSpPr>
                <a:spLocks noChangeArrowheads="1"/>
              </p:cNvSpPr>
              <p:nvPr/>
            </p:nvSpPr>
            <p:spPr bwMode="auto">
              <a:xfrm>
                <a:off x="964" y="1439"/>
                <a:ext cx="2160" cy="403"/>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Death in 30 min. – 1 hr. </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37" name="Rectangle 27"/>
              <p:cNvSpPr>
                <a:spLocks noChangeArrowheads="1"/>
              </p:cNvSpPr>
              <p:nvPr/>
            </p:nvSpPr>
            <p:spPr bwMode="auto">
              <a:xfrm>
                <a:off x="921" y="1439"/>
                <a:ext cx="2246" cy="403"/>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5" name="Group 28"/>
            <p:cNvGrpSpPr>
              <a:grpSpLocks/>
            </p:cNvGrpSpPr>
            <p:nvPr/>
          </p:nvGrpSpPr>
          <p:grpSpPr bwMode="auto">
            <a:xfrm>
              <a:off x="528" y="2959"/>
              <a:ext cx="1314" cy="589"/>
              <a:chOff x="0" y="1842"/>
              <a:chExt cx="921" cy="518"/>
            </a:xfrm>
          </p:grpSpPr>
          <p:sp>
            <p:nvSpPr>
              <p:cNvPr id="397334" name="Rectangle 29"/>
              <p:cNvSpPr>
                <a:spLocks noChangeArrowheads="1"/>
              </p:cNvSpPr>
              <p:nvPr/>
            </p:nvSpPr>
            <p:spPr bwMode="auto">
              <a:xfrm>
                <a:off x="43" y="1842"/>
                <a:ext cx="835" cy="518"/>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1000  PPM      </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35" name="Rectangle 30"/>
              <p:cNvSpPr>
                <a:spLocks noChangeArrowheads="1"/>
              </p:cNvSpPr>
              <p:nvPr/>
            </p:nvSpPr>
            <p:spPr bwMode="auto">
              <a:xfrm>
                <a:off x="0" y="1842"/>
                <a:ext cx="921" cy="51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97326" name="Group 31"/>
            <p:cNvGrpSpPr>
              <a:grpSpLocks/>
            </p:cNvGrpSpPr>
            <p:nvPr/>
          </p:nvGrpSpPr>
          <p:grpSpPr bwMode="auto">
            <a:xfrm>
              <a:off x="2126" y="2959"/>
              <a:ext cx="3203" cy="589"/>
              <a:chOff x="921" y="1842"/>
              <a:chExt cx="2246" cy="518"/>
            </a:xfrm>
          </p:grpSpPr>
          <p:sp>
            <p:nvSpPr>
              <p:cNvPr id="397332" name="Rectangle 32"/>
              <p:cNvSpPr>
                <a:spLocks noChangeArrowheads="1"/>
              </p:cNvSpPr>
              <p:nvPr/>
            </p:nvSpPr>
            <p:spPr bwMode="auto">
              <a:xfrm>
                <a:off x="964" y="1842"/>
                <a:ext cx="2160" cy="518"/>
              </a:xfrm>
              <a:prstGeom prst="rect">
                <a:avLst/>
              </a:prstGeom>
              <a:noFill/>
              <a:ln w="12700">
                <a:noFill/>
                <a:miter lim="800000"/>
                <a:headEnd type="none" w="sm" len="sm"/>
                <a:tailEnd type="none" w="sm" len="sm"/>
              </a:ln>
            </p:spPr>
            <p:txBody>
              <a:bodyPr/>
              <a:lstStyle/>
              <a:p>
                <a:pPr algn="l">
                  <a:lnSpc>
                    <a:spcPct val="100000"/>
                  </a:lnSpc>
                </a:pPr>
                <a:r>
                  <a:rPr lang="en-US" sz="2000" b="0" i="1" dirty="0">
                    <a:solidFill>
                      <a:srgbClr val="000000"/>
                    </a:solidFill>
                    <a:latin typeface="Arial" charset="0"/>
                    <a:cs typeface="Arial" charset="0"/>
                  </a:rPr>
                  <a:t>Immediate respiratory arrest, loss of consciousness, followed by death</a:t>
                </a:r>
                <a:endParaRPr lang="en-US" sz="2000" b="0" dirty="0">
                  <a:solidFill>
                    <a:srgbClr val="000000"/>
                  </a:solidFill>
                  <a:latin typeface="Arial" charset="0"/>
                  <a:cs typeface="Times New Roman" pitchFamily="18" charset="0"/>
                </a:endParaRPr>
              </a:p>
              <a:p>
                <a:pPr algn="l">
                  <a:lnSpc>
                    <a:spcPct val="100000"/>
                  </a:lnSpc>
                </a:pPr>
                <a:endParaRPr lang="en-US" sz="2000" b="0" dirty="0">
                  <a:solidFill>
                    <a:srgbClr val="000000"/>
                  </a:solidFill>
                  <a:latin typeface="Arial" charset="0"/>
                </a:endParaRPr>
              </a:p>
            </p:txBody>
          </p:sp>
          <p:sp>
            <p:nvSpPr>
              <p:cNvPr id="397333" name="Rectangle 33"/>
              <p:cNvSpPr>
                <a:spLocks noChangeArrowheads="1"/>
              </p:cNvSpPr>
              <p:nvPr/>
            </p:nvSpPr>
            <p:spPr bwMode="auto">
              <a:xfrm>
                <a:off x="921" y="1842"/>
                <a:ext cx="2246" cy="51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97327" name="Rectangle 34"/>
            <p:cNvSpPr>
              <a:spLocks noChangeArrowheads="1"/>
            </p:cNvSpPr>
            <p:nvPr/>
          </p:nvSpPr>
          <p:spPr bwMode="auto">
            <a:xfrm>
              <a:off x="524" y="860"/>
              <a:ext cx="4525" cy="2692"/>
            </a:xfrm>
            <a:prstGeom prst="rect">
              <a:avLst/>
            </a:prstGeom>
            <a:noFill/>
            <a:ln w="9525">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97328" name="Line 35"/>
            <p:cNvSpPr>
              <a:spLocks noChangeShapeType="1"/>
            </p:cNvSpPr>
            <p:nvPr/>
          </p:nvSpPr>
          <p:spPr bwMode="auto">
            <a:xfrm>
              <a:off x="480" y="1200"/>
              <a:ext cx="4752" cy="0"/>
            </a:xfrm>
            <a:prstGeom prst="line">
              <a:avLst/>
            </a:prstGeom>
            <a:noFill/>
            <a:ln w="38100">
              <a:solidFill>
                <a:srgbClr val="FF0000"/>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97329" name="Line 36"/>
            <p:cNvSpPr>
              <a:spLocks noChangeShapeType="1"/>
            </p:cNvSpPr>
            <p:nvPr/>
          </p:nvSpPr>
          <p:spPr bwMode="auto">
            <a:xfrm>
              <a:off x="480" y="2928"/>
              <a:ext cx="4752" cy="0"/>
            </a:xfrm>
            <a:prstGeom prst="line">
              <a:avLst/>
            </a:prstGeom>
            <a:noFill/>
            <a:ln w="38100">
              <a:solidFill>
                <a:srgbClr val="FF0000"/>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97330" name="Line 37"/>
            <p:cNvSpPr>
              <a:spLocks noChangeShapeType="1"/>
            </p:cNvSpPr>
            <p:nvPr/>
          </p:nvSpPr>
          <p:spPr bwMode="auto">
            <a:xfrm>
              <a:off x="528" y="2457"/>
              <a:ext cx="4752" cy="0"/>
            </a:xfrm>
            <a:prstGeom prst="line">
              <a:avLst/>
            </a:prstGeom>
            <a:noFill/>
            <a:ln w="38100">
              <a:solidFill>
                <a:srgbClr val="FF0000"/>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97331" name="Line 38"/>
            <p:cNvSpPr>
              <a:spLocks noChangeShapeType="1"/>
            </p:cNvSpPr>
            <p:nvPr/>
          </p:nvSpPr>
          <p:spPr bwMode="auto">
            <a:xfrm>
              <a:off x="528" y="1680"/>
              <a:ext cx="4752" cy="0"/>
            </a:xfrm>
            <a:prstGeom prst="line">
              <a:avLst/>
            </a:prstGeom>
            <a:noFill/>
            <a:ln w="38100">
              <a:solidFill>
                <a:srgbClr val="FF0000"/>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97315" name="Rectangle 40"/>
          <p:cNvSpPr>
            <a:spLocks noGrp="1" noChangeArrowheads="1"/>
          </p:cNvSpPr>
          <p:nvPr>
            <p:ph type="title"/>
          </p:nvPr>
        </p:nvSpPr>
        <p:spPr/>
        <p:txBody>
          <a:bodyPr/>
          <a:lstStyle/>
          <a:p>
            <a:pPr eaLnBrk="1" hangingPunct="1"/>
            <a:r>
              <a:rPr lang="en-US" dirty="0"/>
              <a:t>Toxic effects H</a:t>
            </a:r>
            <a:r>
              <a:rPr lang="en-US" baseline="-6000" dirty="0"/>
              <a:t>2</a:t>
            </a:r>
            <a:r>
              <a:rPr lang="en-US" dirty="0"/>
              <a:t>S</a:t>
            </a:r>
          </a:p>
        </p:txBody>
      </p:sp>
    </p:spTree>
    <p:extLst>
      <p:ext uri="{BB962C8B-B14F-4D97-AF65-F5344CB8AC3E}">
        <p14:creationId xmlns:p14="http://schemas.microsoft.com/office/powerpoint/2010/main" val="1254917780"/>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5"/>
          <p:cNvSpPr>
            <a:spLocks noGrp="1" noChangeArrowheads="1"/>
          </p:cNvSpPr>
          <p:nvPr>
            <p:ph type="title"/>
          </p:nvPr>
        </p:nvSpPr>
        <p:spPr/>
        <p:txBody>
          <a:bodyPr/>
          <a:lstStyle/>
          <a:p>
            <a:r>
              <a:rPr lang="en-US" dirty="0"/>
              <a:t>Calibration, Bump Testing and Verification</a:t>
            </a:r>
          </a:p>
        </p:txBody>
      </p:sp>
      <p:sp>
        <p:nvSpPr>
          <p:cNvPr id="503811" name="Rectangle 3"/>
          <p:cNvSpPr>
            <a:spLocks noGrp="1" noChangeArrowheads="1"/>
          </p:cNvSpPr>
          <p:nvPr>
            <p:ph idx="1"/>
          </p:nvPr>
        </p:nvSpPr>
        <p:spPr>
          <a:xfrm>
            <a:off x="304800" y="838200"/>
            <a:ext cx="5575300" cy="5032375"/>
          </a:xfrm>
        </p:spPr>
        <p:txBody>
          <a:bodyPr/>
          <a:lstStyle/>
          <a:p>
            <a:r>
              <a:rPr lang="en-US" dirty="0"/>
              <a:t>Calibration: </a:t>
            </a:r>
            <a:r>
              <a:rPr lang="en-CA" dirty="0"/>
              <a:t>The adjustment of an instrument’s response to match a desired value compared to a known concentration of test gas.</a:t>
            </a:r>
          </a:p>
          <a:p>
            <a:r>
              <a:rPr lang="en-US" dirty="0"/>
              <a:t>Bump test: Briefly applying gas to check that each sensor responds to target gas and that the alarms are working.</a:t>
            </a:r>
          </a:p>
          <a:p>
            <a:r>
              <a:rPr lang="en-US" dirty="0"/>
              <a:t>Calibration Verification:  </a:t>
            </a:r>
            <a:r>
              <a:rPr lang="en-CA" dirty="0"/>
              <a:t>- A bump test utilizing a known concentration of a challenge gas to </a:t>
            </a:r>
            <a:r>
              <a:rPr lang="en-US" dirty="0"/>
              <a:t>demonstrate</a:t>
            </a:r>
            <a:r>
              <a:rPr lang="en-CA" dirty="0"/>
              <a:t> that an instrument’s alarms are activated and the response to the gas is within acceptable limits.</a:t>
            </a:r>
          </a:p>
          <a:p>
            <a:r>
              <a:rPr lang="en-US" dirty="0"/>
              <a:t>DOCUMENT ALL TESTING……IF IT WASN’T DOCUMENTED IT DIDN’T HAPPEN</a:t>
            </a:r>
          </a:p>
          <a:p>
            <a:endParaRPr lang="en-US" dirty="0"/>
          </a:p>
          <a:p>
            <a:endParaRPr lang="en-US" dirty="0"/>
          </a:p>
        </p:txBody>
      </p:sp>
      <p:pic>
        <p:nvPicPr>
          <p:cNvPr id="503812" name="Picture 4" descr="CALGASES"/>
          <p:cNvPicPr>
            <a:picLocks noChangeAspect="1" noChangeArrowheads="1"/>
          </p:cNvPicPr>
          <p:nvPr/>
        </p:nvPicPr>
        <p:blipFill>
          <a:blip r:embed="rId3" cstate="print"/>
          <a:srcRect/>
          <a:stretch>
            <a:fillRect/>
          </a:stretch>
        </p:blipFill>
        <p:spPr bwMode="auto">
          <a:xfrm>
            <a:off x="5894388" y="990600"/>
            <a:ext cx="2944812" cy="4433888"/>
          </a:xfrm>
          <a:prstGeom prst="rect">
            <a:avLst/>
          </a:prstGeom>
          <a:noFill/>
          <a:ln w="38100">
            <a:solidFill>
              <a:schemeClr val="tx2"/>
            </a:solidFill>
            <a:miter lim="800000"/>
            <a:headEnd/>
            <a:tailEnd/>
          </a:ln>
        </p:spPr>
      </p:pic>
    </p:spTree>
    <p:extLst>
      <p:ext uri="{BB962C8B-B14F-4D97-AF65-F5344CB8AC3E}">
        <p14:creationId xmlns:p14="http://schemas.microsoft.com/office/powerpoint/2010/main" val="3436456514"/>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7906" name="Rectangle 4"/>
          <p:cNvSpPr>
            <a:spLocks noGrp="1" noChangeArrowheads="1"/>
          </p:cNvSpPr>
          <p:nvPr>
            <p:ph type="title"/>
          </p:nvPr>
        </p:nvSpPr>
        <p:spPr/>
        <p:txBody>
          <a:bodyPr/>
          <a:lstStyle/>
          <a:p>
            <a:r>
              <a:rPr lang="en-US" dirty="0"/>
              <a:t>Manufacturer Guidelines</a:t>
            </a:r>
          </a:p>
        </p:txBody>
      </p:sp>
      <p:sp>
        <p:nvSpPr>
          <p:cNvPr id="507907" name="Rectangle 3"/>
          <p:cNvSpPr>
            <a:spLocks noGrp="1" noChangeArrowheads="1"/>
          </p:cNvSpPr>
          <p:nvPr>
            <p:ph idx="1"/>
          </p:nvPr>
        </p:nvSpPr>
        <p:spPr/>
        <p:txBody>
          <a:bodyPr/>
          <a:lstStyle/>
          <a:p>
            <a:r>
              <a:rPr lang="en-US" dirty="0"/>
              <a:t>OSHA holds instrument users accountable to maintain, calibrate and operate their instruments according to manufacturer guidelines</a:t>
            </a:r>
          </a:p>
        </p:txBody>
      </p:sp>
      <p:sp>
        <p:nvSpPr>
          <p:cNvPr id="4" name="Rectangle 3"/>
          <p:cNvSpPr/>
          <p:nvPr/>
        </p:nvSpPr>
        <p:spPr>
          <a:xfrm>
            <a:off x="506438" y="2883877"/>
            <a:ext cx="7610620" cy="467051"/>
          </a:xfrm>
          <a:prstGeom prst="rect">
            <a:avLst/>
          </a:prstGeom>
        </p:spPr>
        <p:txBody>
          <a:bodyPr wrap="square">
            <a:spAutoFit/>
          </a:bodyPr>
          <a:lstStyle/>
          <a:p>
            <a:pPr>
              <a:spcBef>
                <a:spcPct val="50000"/>
              </a:spcBef>
            </a:pPr>
            <a:r>
              <a:rPr lang="en-US" sz="2400" dirty="0">
                <a:solidFill>
                  <a:srgbClr val="000000"/>
                </a:solidFill>
                <a:latin typeface="Arial" charset="0"/>
              </a:rPr>
              <a:t>https://www.osha.gov/dts/shib/shib093013.html</a:t>
            </a:r>
          </a:p>
        </p:txBody>
      </p:sp>
    </p:spTree>
    <p:extLst>
      <p:ext uri="{BB962C8B-B14F-4D97-AF65-F5344CB8AC3E}">
        <p14:creationId xmlns:p14="http://schemas.microsoft.com/office/powerpoint/2010/main" val="20821306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dirty="0"/>
              <a:t>3 basic types of atmospheric hazards</a:t>
            </a:r>
          </a:p>
        </p:txBody>
      </p:sp>
      <p:sp useBgFill="1">
        <p:nvSpPr>
          <p:cNvPr id="310275" name="Rectangle 3"/>
          <p:cNvSpPr>
            <a:spLocks noGrp="1" noChangeArrowheads="1"/>
          </p:cNvSpPr>
          <p:nvPr>
            <p:ph idx="1"/>
          </p:nvPr>
        </p:nvSpPr>
        <p:spPr>
          <a:xfrm>
            <a:off x="304800" y="838200"/>
            <a:ext cx="8534400" cy="1136650"/>
          </a:xfrm>
        </p:spPr>
        <p:txBody>
          <a:bodyPr>
            <a:spAutoFit/>
          </a:bodyPr>
          <a:lstStyle/>
          <a:p>
            <a:r>
              <a:rPr lang="en-US" dirty="0"/>
              <a:t>Oxygen (deficiency and enrichment)</a:t>
            </a:r>
          </a:p>
          <a:p>
            <a:r>
              <a:rPr lang="en-US" dirty="0"/>
              <a:t>Flammable gases and vapors</a:t>
            </a:r>
          </a:p>
          <a:p>
            <a:r>
              <a:rPr lang="en-US" dirty="0"/>
              <a:t>Toxic contaminants</a:t>
            </a:r>
          </a:p>
        </p:txBody>
      </p:sp>
    </p:spTree>
    <p:extLst>
      <p:ext uri="{BB962C8B-B14F-4D97-AF65-F5344CB8AC3E}">
        <p14:creationId xmlns:p14="http://schemas.microsoft.com/office/powerpoint/2010/main" val="3462885307"/>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4"/>
          <p:cNvSpPr>
            <a:spLocks noGrp="1" noChangeArrowheads="1"/>
          </p:cNvSpPr>
          <p:nvPr>
            <p:ph type="title"/>
          </p:nvPr>
        </p:nvSpPr>
        <p:spPr/>
        <p:txBody>
          <a:bodyPr/>
          <a:lstStyle/>
          <a:p>
            <a:r>
              <a:rPr lang="en-US" dirty="0"/>
              <a:t>Bump Testing</a:t>
            </a:r>
          </a:p>
        </p:txBody>
      </p:sp>
      <p:sp>
        <p:nvSpPr>
          <p:cNvPr id="508931" name="Rectangle 3"/>
          <p:cNvSpPr>
            <a:spLocks noGrp="1" noChangeArrowheads="1"/>
          </p:cNvSpPr>
          <p:nvPr>
            <p:ph idx="1"/>
          </p:nvPr>
        </p:nvSpPr>
        <p:spPr/>
        <p:txBody>
          <a:bodyPr/>
          <a:lstStyle/>
          <a:p>
            <a:r>
              <a:rPr lang="en-US" dirty="0"/>
              <a:t>The safest course of action is to expose the sensors to known concentration test gas before each day’s use! </a:t>
            </a:r>
          </a:p>
          <a:p>
            <a:pPr lvl="1"/>
            <a:endParaRPr lang="en-US" dirty="0"/>
          </a:p>
          <a:p>
            <a:r>
              <a:rPr lang="en-US" dirty="0"/>
              <a:t>Prudent to perform a bump test anytime a detector changes custody </a:t>
            </a:r>
          </a:p>
          <a:p>
            <a:pPr lvl="1"/>
            <a:endParaRPr lang="en-US" dirty="0"/>
          </a:p>
          <a:p>
            <a:r>
              <a:rPr lang="en-US" dirty="0"/>
              <a:t>Bump test any time a sensor has been exposed to a gas concentration that exceeds the detection range</a:t>
            </a:r>
          </a:p>
          <a:p>
            <a:pPr lvl="1"/>
            <a:endParaRPr lang="en-US" dirty="0"/>
          </a:p>
          <a:p>
            <a:r>
              <a:rPr lang="en-US" dirty="0"/>
              <a:t>Bump test any time there is doubt regarding the response of a safety gas detector</a:t>
            </a:r>
          </a:p>
          <a:p>
            <a:pPr lvl="1"/>
            <a:endParaRPr lang="en-US" dirty="0"/>
          </a:p>
          <a:p>
            <a:r>
              <a:rPr lang="en-US" dirty="0"/>
              <a:t>This test is very simple and takes only a few seconds to accomplish!  </a:t>
            </a:r>
          </a:p>
        </p:txBody>
      </p:sp>
    </p:spTree>
    <p:extLst>
      <p:ext uri="{BB962C8B-B14F-4D97-AF65-F5344CB8AC3E}">
        <p14:creationId xmlns:p14="http://schemas.microsoft.com/office/powerpoint/2010/main" val="1597318416"/>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4"/>
          <p:cNvSpPr>
            <a:spLocks noGrp="1" noChangeArrowheads="1"/>
          </p:cNvSpPr>
          <p:nvPr>
            <p:ph type="title"/>
          </p:nvPr>
        </p:nvSpPr>
        <p:spPr/>
        <p:txBody>
          <a:bodyPr/>
          <a:lstStyle/>
          <a:p>
            <a:pPr eaLnBrk="1" hangingPunct="1"/>
            <a:r>
              <a:rPr lang="en-US" dirty="0"/>
              <a:t>When to Calibrate?</a:t>
            </a:r>
          </a:p>
        </p:txBody>
      </p:sp>
      <p:sp>
        <p:nvSpPr>
          <p:cNvPr id="509955" name="Rectangle 3"/>
          <p:cNvSpPr>
            <a:spLocks noGrp="1" noChangeArrowheads="1"/>
          </p:cNvSpPr>
          <p:nvPr>
            <p:ph idx="1"/>
          </p:nvPr>
        </p:nvSpPr>
        <p:spPr/>
        <p:txBody>
          <a:bodyPr lIns="92075" tIns="46038" rIns="92075" bIns="46038"/>
          <a:lstStyle/>
          <a:p>
            <a:pPr eaLnBrk="1" hangingPunct="1">
              <a:spcBef>
                <a:spcPct val="0"/>
              </a:spcBef>
              <a:spcAft>
                <a:spcPct val="80000"/>
              </a:spcAft>
            </a:pPr>
            <a:r>
              <a:rPr lang="en-US" dirty="0"/>
              <a:t>Functional “bump” test only provides verification of sensor performance</a:t>
            </a:r>
          </a:p>
          <a:p>
            <a:pPr eaLnBrk="1" hangingPunct="1">
              <a:spcBef>
                <a:spcPct val="0"/>
              </a:spcBef>
              <a:spcAft>
                <a:spcPct val="80000"/>
              </a:spcAft>
            </a:pPr>
            <a:r>
              <a:rPr lang="en-US" dirty="0"/>
              <a:t>Calibration includes adjustment </a:t>
            </a:r>
          </a:p>
          <a:p>
            <a:pPr eaLnBrk="1" hangingPunct="1">
              <a:spcBef>
                <a:spcPct val="0"/>
              </a:spcBef>
              <a:spcAft>
                <a:spcPct val="80000"/>
              </a:spcAft>
            </a:pPr>
            <a:r>
              <a:rPr lang="en-US" dirty="0"/>
              <a:t>Only necessary to adjust sensor sensitivity if readings are off </a:t>
            </a:r>
          </a:p>
          <a:p>
            <a:pPr eaLnBrk="1" hangingPunct="1">
              <a:spcBef>
                <a:spcPct val="0"/>
              </a:spcBef>
              <a:spcAft>
                <a:spcPct val="80000"/>
              </a:spcAft>
            </a:pPr>
            <a:r>
              <a:rPr lang="en-US" dirty="0"/>
              <a:t>Most manufacturers recommend adjustment if readings are off by more than 10% of expected values</a:t>
            </a:r>
          </a:p>
          <a:p>
            <a:pPr eaLnBrk="1" hangingPunct="1">
              <a:spcBef>
                <a:spcPct val="0"/>
              </a:spcBef>
              <a:spcAft>
                <a:spcPct val="80000"/>
              </a:spcAft>
            </a:pPr>
            <a:r>
              <a:rPr lang="en-US" dirty="0"/>
              <a:t>The BW Technologies by Honeywell factory default calibration interval is 180days </a:t>
            </a:r>
          </a:p>
          <a:p>
            <a:pPr eaLnBrk="1" hangingPunct="1">
              <a:spcBef>
                <a:spcPct val="0"/>
              </a:spcBef>
              <a:spcAft>
                <a:spcPct val="80000"/>
              </a:spcAft>
            </a:pPr>
            <a:endParaRPr lang="en-US" dirty="0"/>
          </a:p>
          <a:p>
            <a:pPr eaLnBrk="1" hangingPunct="1">
              <a:spcBef>
                <a:spcPct val="0"/>
              </a:spcBef>
              <a:spcAft>
                <a:spcPct val="80000"/>
              </a:spcAft>
            </a:pPr>
            <a:endParaRPr lang="en-US" dirty="0"/>
          </a:p>
        </p:txBody>
      </p:sp>
    </p:spTree>
    <p:extLst>
      <p:ext uri="{BB962C8B-B14F-4D97-AF65-F5344CB8AC3E}">
        <p14:creationId xmlns:p14="http://schemas.microsoft.com/office/powerpoint/2010/main" val="4113723775"/>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4"/>
          <p:cNvSpPr>
            <a:spLocks noGrp="1" noChangeArrowheads="1"/>
          </p:cNvSpPr>
          <p:nvPr>
            <p:ph type="title"/>
          </p:nvPr>
        </p:nvSpPr>
        <p:spPr/>
        <p:txBody>
          <a:bodyPr/>
          <a:lstStyle/>
          <a:p>
            <a:pPr eaLnBrk="1" hangingPunct="1"/>
            <a:r>
              <a:rPr lang="en-US" dirty="0"/>
              <a:t>Don’t be afraid of calibration!</a:t>
            </a:r>
          </a:p>
        </p:txBody>
      </p:sp>
      <p:sp>
        <p:nvSpPr>
          <p:cNvPr id="512003" name="Rectangle 3"/>
          <p:cNvSpPr>
            <a:spLocks noGrp="1" noChangeArrowheads="1"/>
          </p:cNvSpPr>
          <p:nvPr>
            <p:ph type="body" sz="half" idx="1"/>
          </p:nvPr>
        </p:nvSpPr>
        <p:spPr>
          <a:noFill/>
        </p:spPr>
        <p:txBody>
          <a:bodyPr lIns="92075" tIns="46038" rIns="92075" bIns="46038"/>
          <a:lstStyle/>
          <a:p>
            <a:pPr eaLnBrk="1" hangingPunct="1">
              <a:spcBef>
                <a:spcPct val="0"/>
              </a:spcBef>
              <a:spcAft>
                <a:spcPct val="85000"/>
              </a:spcAft>
            </a:pPr>
            <a:r>
              <a:rPr lang="en-US" dirty="0"/>
              <a:t>Modern designs make calibration easy and automatic</a:t>
            </a:r>
          </a:p>
          <a:p>
            <a:pPr lvl="1" eaLnBrk="1" hangingPunct="1">
              <a:spcBef>
                <a:spcPct val="0"/>
              </a:spcBef>
              <a:spcAft>
                <a:spcPct val="85000"/>
              </a:spcAft>
            </a:pPr>
            <a:r>
              <a:rPr lang="en-US" dirty="0"/>
              <a:t>All-In-One Calibration Mixtures Make Calibration and Functional Testing Easy!</a:t>
            </a:r>
          </a:p>
          <a:p>
            <a:pPr lvl="1" eaLnBrk="1" hangingPunct="1">
              <a:spcBef>
                <a:spcPct val="0"/>
              </a:spcBef>
              <a:spcAft>
                <a:spcPct val="85000"/>
              </a:spcAft>
            </a:pPr>
            <a:r>
              <a:rPr lang="en-US" dirty="0"/>
              <a:t>MicroDockII stations take all the guess work out of calibration, bump testing and record keeping</a:t>
            </a:r>
          </a:p>
        </p:txBody>
      </p:sp>
      <p:pic>
        <p:nvPicPr>
          <p:cNvPr id="512004" name="Picture 5"/>
          <p:cNvPicPr>
            <a:picLocks noChangeAspect="1" noChangeArrowheads="1"/>
          </p:cNvPicPr>
          <p:nvPr/>
        </p:nvPicPr>
        <p:blipFill>
          <a:blip r:embed="rId3" cstate="print"/>
          <a:srcRect/>
          <a:stretch>
            <a:fillRect/>
          </a:stretch>
        </p:blipFill>
        <p:spPr bwMode="auto">
          <a:xfrm>
            <a:off x="4283075" y="962025"/>
            <a:ext cx="2981325" cy="2116138"/>
          </a:xfrm>
          <a:prstGeom prst="rect">
            <a:avLst/>
          </a:prstGeom>
          <a:noFill/>
          <a:ln w="9525" algn="ctr">
            <a:noFill/>
            <a:miter lim="800000"/>
            <a:headEnd/>
            <a:tailEnd/>
          </a:ln>
        </p:spPr>
      </p:pic>
      <p:sp>
        <p:nvSpPr>
          <p:cNvPr id="512005" name="AutoShape 10" descr="FLManager-WebImage"/>
          <p:cNvSpPr>
            <a:spLocks noChangeAspect="1" noChangeArrowheads="1"/>
          </p:cNvSpPr>
          <p:nvPr/>
        </p:nvSpPr>
        <p:spPr bwMode="auto">
          <a:xfrm>
            <a:off x="0" y="0"/>
            <a:ext cx="304800" cy="304800"/>
          </a:xfrm>
          <a:prstGeom prst="rect">
            <a:avLst/>
          </a:prstGeom>
          <a:noFill/>
          <a:ln w="9525">
            <a:noFill/>
            <a:miter lim="800000"/>
            <a:headEnd/>
            <a:tailEnd/>
          </a:ln>
        </p:spPr>
        <p:txBody>
          <a:bodyPr/>
          <a:lstStyle/>
          <a:p>
            <a:pPr>
              <a:spcBef>
                <a:spcPct val="50000"/>
              </a:spcBef>
            </a:pPr>
            <a:endParaRPr lang="en-US" sz="1200" dirty="0">
              <a:solidFill>
                <a:srgbClr val="000000"/>
              </a:solidFill>
              <a:latin typeface="Arial" charset="0"/>
            </a:endParaRPr>
          </a:p>
        </p:txBody>
      </p:sp>
      <p:sp>
        <p:nvSpPr>
          <p:cNvPr id="512006" name="AutoShape 11" descr="FLManager-WebImag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spcBef>
                <a:spcPct val="50000"/>
              </a:spcBef>
            </a:pPr>
            <a:endParaRPr lang="en-US" sz="1200" dirty="0">
              <a:solidFill>
                <a:srgbClr val="000000"/>
              </a:solidFill>
              <a:latin typeface="Arial" charset="0"/>
            </a:endParaRPr>
          </a:p>
        </p:txBody>
      </p:sp>
      <p:sp>
        <p:nvSpPr>
          <p:cNvPr id="512007" name="AutoShape 12" descr="FLManager-WebImag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spcBef>
                <a:spcPct val="50000"/>
              </a:spcBef>
            </a:pPr>
            <a:endParaRPr lang="en-US" sz="1200" dirty="0">
              <a:solidFill>
                <a:srgbClr val="000000"/>
              </a:solidFill>
              <a:latin typeface="Arial" charset="0"/>
            </a:endParaRPr>
          </a:p>
        </p:txBody>
      </p:sp>
      <p:pic>
        <p:nvPicPr>
          <p:cNvPr id="51200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011863" y="2840037"/>
            <a:ext cx="2390775" cy="2390775"/>
          </a:xfrm>
          <a:prstGeom prst="rect">
            <a:avLst/>
          </a:prstGeom>
          <a:noFill/>
          <a:ln w="9525">
            <a:noFill/>
            <a:miter lim="800000"/>
            <a:headEnd/>
            <a:tailEnd/>
          </a:ln>
        </p:spPr>
      </p:pic>
      <p:pic>
        <p:nvPicPr>
          <p:cNvPr id="512009" name="Picture 14" descr="IMG_6680"/>
          <p:cNvPicPr>
            <a:picLocks noChangeAspect="1" noChangeArrowheads="1"/>
          </p:cNvPicPr>
          <p:nvPr/>
        </p:nvPicPr>
        <p:blipFill>
          <a:blip r:embed="rId5" cstate="print"/>
          <a:srcRect/>
          <a:stretch>
            <a:fillRect/>
          </a:stretch>
        </p:blipFill>
        <p:spPr bwMode="auto">
          <a:xfrm>
            <a:off x="1828800" y="4041775"/>
            <a:ext cx="2446338" cy="1792288"/>
          </a:xfrm>
          <a:prstGeom prst="rect">
            <a:avLst/>
          </a:prstGeom>
          <a:noFill/>
          <a:ln w="9525">
            <a:noFill/>
            <a:miter lim="800000"/>
            <a:headEnd/>
            <a:tailEnd/>
          </a:ln>
        </p:spPr>
      </p:pic>
    </p:spTree>
    <p:extLst>
      <p:ext uri="{BB962C8B-B14F-4D97-AF65-F5344CB8AC3E}">
        <p14:creationId xmlns:p14="http://schemas.microsoft.com/office/powerpoint/2010/main" val="3425055246"/>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4"/>
          <p:cNvSpPr>
            <a:spLocks noGrp="1"/>
          </p:cNvSpPr>
          <p:nvPr>
            <p:ph type="title"/>
          </p:nvPr>
        </p:nvSpPr>
        <p:spPr/>
        <p:txBody>
          <a:bodyPr/>
          <a:lstStyle/>
          <a:p>
            <a:r>
              <a:rPr lang="en-US" dirty="0"/>
              <a:t>Questions?</a:t>
            </a:r>
            <a:br>
              <a:rPr lang="en-US" dirty="0"/>
            </a:br>
            <a:endParaRPr lang="en-US" dirty="0"/>
          </a:p>
        </p:txBody>
      </p:sp>
      <p:pic>
        <p:nvPicPr>
          <p:cNvPr id="516099" name="Picture 4" descr="87651018"/>
          <p:cNvPicPr>
            <a:picLocks noChangeAspect="1" noChangeArrowheads="1"/>
          </p:cNvPicPr>
          <p:nvPr/>
        </p:nvPicPr>
        <p:blipFill>
          <a:blip r:embed="rId3" cstate="print"/>
          <a:srcRect/>
          <a:stretch>
            <a:fillRect/>
          </a:stretch>
        </p:blipFill>
        <p:spPr bwMode="auto">
          <a:xfrm>
            <a:off x="0" y="750888"/>
            <a:ext cx="9144000" cy="6107112"/>
          </a:xfrm>
          <a:prstGeom prst="rect">
            <a:avLst/>
          </a:prstGeom>
          <a:noFill/>
          <a:ln w="9525">
            <a:noFill/>
            <a:miter lim="800000"/>
            <a:headEnd/>
            <a:tailEnd/>
          </a:ln>
        </p:spPr>
      </p:pic>
      <p:sp>
        <p:nvSpPr>
          <p:cNvPr id="516100" name="TextBox 8"/>
          <p:cNvSpPr txBox="1">
            <a:spLocks noChangeArrowheads="1"/>
          </p:cNvSpPr>
          <p:nvPr/>
        </p:nvSpPr>
        <p:spPr bwMode="auto">
          <a:xfrm>
            <a:off x="1422400" y="1498600"/>
            <a:ext cx="5791200" cy="4403725"/>
          </a:xfrm>
          <a:prstGeom prst="rect">
            <a:avLst/>
          </a:prstGeom>
          <a:noFill/>
          <a:ln w="9525">
            <a:noFill/>
            <a:miter lim="800000"/>
            <a:headEnd/>
            <a:tailEnd/>
          </a:ln>
        </p:spPr>
        <p:txBody>
          <a:bodyPr>
            <a:spAutoFit/>
          </a:bodyPr>
          <a:lstStyle/>
          <a:p>
            <a:endParaRPr lang="en-US" sz="5400" dirty="0"/>
          </a:p>
          <a:p>
            <a:r>
              <a:rPr lang="en-US" sz="5400" dirty="0"/>
              <a:t>Questions?</a:t>
            </a:r>
          </a:p>
          <a:p>
            <a:endParaRPr lang="en-US" sz="2800" dirty="0"/>
          </a:p>
          <a:p>
            <a:endParaRPr lang="en-US" sz="2800" dirty="0"/>
          </a:p>
          <a:p>
            <a:r>
              <a:rPr lang="en-US" sz="2800" dirty="0"/>
              <a:t>				Answers.</a:t>
            </a:r>
          </a:p>
        </p:txBody>
      </p:sp>
    </p:spTree>
    <p:extLst>
      <p:ext uri="{BB962C8B-B14F-4D97-AF65-F5344CB8AC3E}">
        <p14:creationId xmlns:p14="http://schemas.microsoft.com/office/powerpoint/2010/main" val="429137783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WordArt 5"/>
          <p:cNvSpPr>
            <a:spLocks noChangeArrowheads="1" noChangeShapeType="1" noTextEdit="1"/>
          </p:cNvSpPr>
          <p:nvPr/>
        </p:nvSpPr>
        <p:spPr bwMode="auto">
          <a:xfrm>
            <a:off x="1000125" y="0"/>
            <a:ext cx="4667250" cy="2914650"/>
          </a:xfrm>
          <a:prstGeom prst="rect">
            <a:avLst/>
          </a:prstGeom>
        </p:spPr>
        <p:txBody>
          <a:bodyPr wrap="none" fromWordArt="1">
            <a:prstTxWarp prst="textSlantUp">
              <a:avLst>
                <a:gd name="adj" fmla="val 55556"/>
              </a:avLst>
            </a:prstTxWarp>
          </a:bodyPr>
          <a:lstStyle/>
          <a:p>
            <a:pPr>
              <a:spcBef>
                <a:spcPct val="50000"/>
              </a:spcBef>
            </a:pPr>
            <a:r>
              <a:rPr lang="en-US" sz="3600" kern="10" dirty="0">
                <a:ln w="9525">
                  <a:solidFill>
                    <a:srgbClr val="FF0000"/>
                  </a:solidFill>
                  <a:round/>
                  <a:headEnd/>
                  <a:tailEnd/>
                </a:ln>
                <a:solidFill>
                  <a:srgbClr val="000000"/>
                </a:solidFill>
                <a:latin typeface="Arial Black"/>
              </a:rPr>
              <a:t>Oxygen Deficiency</a:t>
            </a:r>
          </a:p>
        </p:txBody>
      </p:sp>
    </p:spTree>
    <p:extLst>
      <p:ext uri="{BB962C8B-B14F-4D97-AF65-F5344CB8AC3E}">
        <p14:creationId xmlns:p14="http://schemas.microsoft.com/office/powerpoint/2010/main" val="256931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6"/>
          <p:cNvSpPr>
            <a:spLocks noGrp="1"/>
          </p:cNvSpPr>
          <p:nvPr>
            <p:ph type="title"/>
          </p:nvPr>
        </p:nvSpPr>
        <p:spPr/>
        <p:txBody>
          <a:bodyPr/>
          <a:lstStyle/>
          <a:p>
            <a:r>
              <a:rPr lang="en-US" dirty="0"/>
              <a:t>Composition of fresh air</a:t>
            </a:r>
            <a:br>
              <a:rPr lang="en-US" b="0" i="1" dirty="0">
                <a:latin typeface="Arial Black" pitchFamily="34" charset="0"/>
              </a:rPr>
            </a:br>
            <a:endParaRPr lang="en-US" dirty="0"/>
          </a:p>
        </p:txBody>
      </p:sp>
      <p:sp>
        <p:nvSpPr>
          <p:cNvPr id="312323" name="Rectangle 2"/>
          <p:cNvSpPr>
            <a:spLocks noGrp="1" noChangeArrowheads="1"/>
          </p:cNvSpPr>
          <p:nvPr>
            <p:ph idx="1"/>
          </p:nvPr>
        </p:nvSpPr>
        <p:spPr/>
        <p:txBody>
          <a:bodyPr/>
          <a:lstStyle/>
          <a:p>
            <a:r>
              <a:rPr lang="en-US" dirty="0"/>
              <a:t>78.1 % Nitrogen</a:t>
            </a:r>
          </a:p>
          <a:p>
            <a:r>
              <a:rPr lang="en-US" dirty="0"/>
              <a:t>20.9 % Oxygen</a:t>
            </a:r>
          </a:p>
          <a:p>
            <a:r>
              <a:rPr lang="en-US" dirty="0"/>
              <a:t>0.9 %  Argon</a:t>
            </a:r>
          </a:p>
          <a:p>
            <a:r>
              <a:rPr lang="en-US" dirty="0"/>
              <a:t>0.1 % All other gases</a:t>
            </a:r>
          </a:p>
          <a:p>
            <a:pPr lvl="1"/>
            <a:r>
              <a:rPr lang="en-US" dirty="0"/>
              <a:t>Water vapor</a:t>
            </a:r>
          </a:p>
          <a:p>
            <a:pPr lvl="1"/>
            <a:r>
              <a:rPr lang="en-US" dirty="0"/>
              <a:t>CO2</a:t>
            </a:r>
          </a:p>
          <a:p>
            <a:pPr lvl="1"/>
            <a:r>
              <a:rPr lang="en-US" dirty="0"/>
              <a:t>Other trace gases</a:t>
            </a:r>
          </a:p>
        </p:txBody>
      </p:sp>
      <p:pic>
        <p:nvPicPr>
          <p:cNvPr id="312324" name="Picture 3" descr="OSHA diagram of oxygen concentration in air"/>
          <p:cNvPicPr>
            <a:picLocks noChangeAspect="1" noChangeArrowheads="1"/>
          </p:cNvPicPr>
          <p:nvPr/>
        </p:nvPicPr>
        <p:blipFill>
          <a:blip r:embed="rId3" cstate="print"/>
          <a:srcRect/>
          <a:stretch>
            <a:fillRect/>
          </a:stretch>
        </p:blipFill>
        <p:spPr bwMode="auto">
          <a:xfrm>
            <a:off x="3757613" y="923925"/>
            <a:ext cx="5218112" cy="4287838"/>
          </a:xfrm>
          <a:prstGeom prst="rect">
            <a:avLst/>
          </a:prstGeom>
          <a:noFill/>
          <a:ln w="25400">
            <a:solidFill>
              <a:schemeClr val="bg1"/>
            </a:solidFill>
            <a:miter lim="800000"/>
            <a:headEnd/>
            <a:tailEnd/>
          </a:ln>
        </p:spPr>
      </p:pic>
    </p:spTree>
    <p:extLst>
      <p:ext uri="{BB962C8B-B14F-4D97-AF65-F5344CB8AC3E}">
        <p14:creationId xmlns:p14="http://schemas.microsoft.com/office/powerpoint/2010/main" val="429490332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a:noFill/>
        </p:spPr>
        <p:txBody>
          <a:bodyPr/>
          <a:lstStyle/>
          <a:p>
            <a:pPr eaLnBrk="1" hangingPunct="1"/>
            <a:r>
              <a:rPr lang="en-US" dirty="0"/>
              <a:t>Oxygen Deficiency</a:t>
            </a:r>
          </a:p>
        </p:txBody>
      </p:sp>
      <p:sp>
        <p:nvSpPr>
          <p:cNvPr id="313347" name="Rectangle 2"/>
          <p:cNvSpPr>
            <a:spLocks noGrp="1" noChangeArrowheads="1"/>
          </p:cNvSpPr>
          <p:nvPr>
            <p:ph idx="1"/>
          </p:nvPr>
        </p:nvSpPr>
        <p:spPr>
          <a:xfrm>
            <a:off x="4608513" y="838200"/>
            <a:ext cx="4230687" cy="5032375"/>
          </a:xfrm>
        </p:spPr>
        <p:txBody>
          <a:bodyPr/>
          <a:lstStyle/>
          <a:p>
            <a:pPr eaLnBrk="1" hangingPunct="1">
              <a:buClr>
                <a:schemeClr val="accent1"/>
              </a:buClr>
            </a:pPr>
            <a:r>
              <a:rPr lang="en-US" dirty="0"/>
              <a:t>Most widely accepted definition:  Air is oxygen deficient whenever concentration is less than 19.5%</a:t>
            </a:r>
          </a:p>
        </p:txBody>
      </p:sp>
      <p:pic>
        <p:nvPicPr>
          <p:cNvPr id="313348" name="Picture 3" descr="OSHA definitions of oxygen deficiency"/>
          <p:cNvPicPr>
            <a:picLocks noChangeAspect="1" noChangeArrowheads="1"/>
          </p:cNvPicPr>
          <p:nvPr/>
        </p:nvPicPr>
        <p:blipFill>
          <a:blip r:embed="rId3" cstate="print"/>
          <a:srcRect/>
          <a:stretch>
            <a:fillRect/>
          </a:stretch>
        </p:blipFill>
        <p:spPr bwMode="auto">
          <a:xfrm>
            <a:off x="166688" y="801688"/>
            <a:ext cx="4340225" cy="5259387"/>
          </a:xfrm>
          <a:prstGeom prst="rect">
            <a:avLst/>
          </a:prstGeom>
          <a:noFill/>
          <a:ln w="25400">
            <a:solidFill>
              <a:schemeClr val="bg1"/>
            </a:solidFill>
            <a:miter lim="800000"/>
            <a:headEnd/>
            <a:tailEnd/>
          </a:ln>
        </p:spPr>
      </p:pic>
    </p:spTree>
    <p:extLst>
      <p:ext uri="{BB962C8B-B14F-4D97-AF65-F5344CB8AC3E}">
        <p14:creationId xmlns:p14="http://schemas.microsoft.com/office/powerpoint/2010/main" val="3620340613"/>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buClr>
                <a:srgbClr val="000066"/>
              </a:buClr>
            </a:pPr>
            <a:r>
              <a:rPr lang="en-US" dirty="0"/>
              <a:t>O</a:t>
            </a:r>
            <a:r>
              <a:rPr lang="en-US" baseline="-25000" dirty="0"/>
              <a:t>2</a:t>
            </a:r>
            <a:r>
              <a:rPr lang="en-US" dirty="0"/>
              <a:t> vs. % Vol at Varying Altitudes </a:t>
            </a:r>
          </a:p>
        </p:txBody>
      </p:sp>
      <p:pic>
        <p:nvPicPr>
          <p:cNvPr id="314371" name="Picture 3" descr="mont blanc 2"/>
          <p:cNvPicPr>
            <a:picLocks noChangeAspect="1" noChangeArrowheads="1"/>
          </p:cNvPicPr>
          <p:nvPr/>
        </p:nvPicPr>
        <p:blipFill>
          <a:blip r:embed="rId3" cstate="print"/>
          <a:srcRect/>
          <a:stretch>
            <a:fillRect/>
          </a:stretch>
        </p:blipFill>
        <p:spPr bwMode="auto">
          <a:xfrm>
            <a:off x="5554663" y="1062038"/>
            <a:ext cx="3533775" cy="4729162"/>
          </a:xfrm>
          <a:prstGeom prst="rect">
            <a:avLst/>
          </a:prstGeom>
          <a:noFill/>
          <a:ln w="25400">
            <a:solidFill>
              <a:schemeClr val="bg1"/>
            </a:solidFill>
            <a:miter lim="800000"/>
            <a:headEnd/>
            <a:tailEnd/>
          </a:ln>
        </p:spPr>
      </p:pic>
      <p:grpSp>
        <p:nvGrpSpPr>
          <p:cNvPr id="314372" name="Group 4"/>
          <p:cNvGrpSpPr>
            <a:grpSpLocks/>
          </p:cNvGrpSpPr>
          <p:nvPr/>
        </p:nvGrpSpPr>
        <p:grpSpPr bwMode="auto">
          <a:xfrm>
            <a:off x="-228600" y="1084263"/>
            <a:ext cx="2533650" cy="755650"/>
            <a:chOff x="-96" y="769"/>
            <a:chExt cx="1596" cy="401"/>
          </a:xfrm>
        </p:grpSpPr>
        <p:sp>
          <p:nvSpPr>
            <p:cNvPr id="314502" name="Rectangle 5"/>
            <p:cNvSpPr>
              <a:spLocks noChangeArrowheads="1"/>
            </p:cNvSpPr>
            <p:nvPr/>
          </p:nvSpPr>
          <p:spPr bwMode="auto">
            <a:xfrm>
              <a:off x="-96" y="769"/>
              <a:ext cx="1363" cy="40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Height</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503" name="Rectangle 6"/>
            <p:cNvSpPr>
              <a:spLocks noChangeArrowheads="1"/>
            </p:cNvSpPr>
            <p:nvPr/>
          </p:nvSpPr>
          <p:spPr bwMode="auto">
            <a:xfrm>
              <a:off x="5" y="769"/>
              <a:ext cx="1495" cy="40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73" name="Group 7"/>
          <p:cNvGrpSpPr>
            <a:grpSpLocks/>
          </p:cNvGrpSpPr>
          <p:nvPr/>
        </p:nvGrpSpPr>
        <p:grpSpPr bwMode="auto">
          <a:xfrm>
            <a:off x="1752600" y="1084263"/>
            <a:ext cx="2006600" cy="755650"/>
            <a:chOff x="1152" y="769"/>
            <a:chExt cx="1264" cy="401"/>
          </a:xfrm>
        </p:grpSpPr>
        <p:sp>
          <p:nvSpPr>
            <p:cNvPr id="314500" name="Rectangle 8"/>
            <p:cNvSpPr>
              <a:spLocks noChangeArrowheads="1"/>
            </p:cNvSpPr>
            <p:nvPr/>
          </p:nvSpPr>
          <p:spPr bwMode="auto">
            <a:xfrm>
              <a:off x="1152" y="769"/>
              <a:ext cx="783" cy="40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Atm. Pressure</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501" name="Rectangle 9"/>
            <p:cNvSpPr>
              <a:spLocks noChangeArrowheads="1"/>
            </p:cNvSpPr>
            <p:nvPr/>
          </p:nvSpPr>
          <p:spPr bwMode="auto">
            <a:xfrm>
              <a:off x="1500" y="769"/>
              <a:ext cx="916" cy="40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74" name="Group 10"/>
          <p:cNvGrpSpPr>
            <a:grpSpLocks/>
          </p:cNvGrpSpPr>
          <p:nvPr/>
        </p:nvGrpSpPr>
        <p:grpSpPr bwMode="auto">
          <a:xfrm>
            <a:off x="2927350" y="1084263"/>
            <a:ext cx="2863850" cy="755650"/>
            <a:chOff x="1995" y="769"/>
            <a:chExt cx="1804" cy="401"/>
          </a:xfrm>
        </p:grpSpPr>
        <p:sp>
          <p:nvSpPr>
            <p:cNvPr id="314498" name="Rectangle 11"/>
            <p:cNvSpPr>
              <a:spLocks noChangeArrowheads="1"/>
            </p:cNvSpPr>
            <p:nvPr/>
          </p:nvSpPr>
          <p:spPr bwMode="auto">
            <a:xfrm>
              <a:off x="1995" y="769"/>
              <a:ext cx="1251" cy="40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PO</a:t>
              </a:r>
              <a:r>
                <a:rPr lang="en-US" sz="1800" i="1" baseline="-30000" dirty="0">
                  <a:solidFill>
                    <a:srgbClr val="000000"/>
                  </a:solidFill>
                  <a:latin typeface="Arial" charset="0"/>
                  <a:cs typeface="Arial" charset="0"/>
                </a:rPr>
                <a:t>2</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99" name="Rectangle 12"/>
            <p:cNvSpPr>
              <a:spLocks noChangeArrowheads="1"/>
            </p:cNvSpPr>
            <p:nvPr/>
          </p:nvSpPr>
          <p:spPr bwMode="auto">
            <a:xfrm>
              <a:off x="2416" y="769"/>
              <a:ext cx="1383" cy="40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375" name="Rectangle 13"/>
          <p:cNvSpPr>
            <a:spLocks noChangeArrowheads="1"/>
          </p:cNvSpPr>
          <p:nvPr/>
        </p:nvSpPr>
        <p:spPr bwMode="auto">
          <a:xfrm>
            <a:off x="4495800" y="1084263"/>
            <a:ext cx="1065213" cy="755650"/>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Con.</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grpSp>
        <p:nvGrpSpPr>
          <p:cNvPr id="314376" name="Group 14"/>
          <p:cNvGrpSpPr>
            <a:grpSpLocks/>
          </p:cNvGrpSpPr>
          <p:nvPr/>
        </p:nvGrpSpPr>
        <p:grpSpPr bwMode="auto">
          <a:xfrm>
            <a:off x="-68263" y="1720850"/>
            <a:ext cx="1098551" cy="636588"/>
            <a:chOff x="5" y="1170"/>
            <a:chExt cx="692" cy="338"/>
          </a:xfrm>
        </p:grpSpPr>
        <p:sp>
          <p:nvSpPr>
            <p:cNvPr id="314496" name="Rectangle 15"/>
            <p:cNvSpPr>
              <a:spLocks noChangeArrowheads="1"/>
            </p:cNvSpPr>
            <p:nvPr/>
          </p:nvSpPr>
          <p:spPr bwMode="auto">
            <a:xfrm>
              <a:off x="48" y="1170"/>
              <a:ext cx="560" cy="33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feet</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97" name="Rectangle 16"/>
            <p:cNvSpPr>
              <a:spLocks noChangeArrowheads="1"/>
            </p:cNvSpPr>
            <p:nvPr/>
          </p:nvSpPr>
          <p:spPr bwMode="auto">
            <a:xfrm>
              <a:off x="5" y="1170"/>
              <a:ext cx="692" cy="33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77" name="Group 17"/>
          <p:cNvGrpSpPr>
            <a:grpSpLocks/>
          </p:cNvGrpSpPr>
          <p:nvPr/>
        </p:nvGrpSpPr>
        <p:grpSpPr bwMode="auto">
          <a:xfrm>
            <a:off x="762000" y="1720850"/>
            <a:ext cx="1543050" cy="636588"/>
            <a:chOff x="528" y="1170"/>
            <a:chExt cx="972" cy="338"/>
          </a:xfrm>
        </p:grpSpPr>
        <p:sp>
          <p:nvSpPr>
            <p:cNvPr id="314494" name="Rectangle 18"/>
            <p:cNvSpPr>
              <a:spLocks noChangeArrowheads="1"/>
            </p:cNvSpPr>
            <p:nvPr/>
          </p:nvSpPr>
          <p:spPr bwMode="auto">
            <a:xfrm>
              <a:off x="528" y="1170"/>
              <a:ext cx="671" cy="33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meters</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95" name="Rectangle 19"/>
            <p:cNvSpPr>
              <a:spLocks noChangeArrowheads="1"/>
            </p:cNvSpPr>
            <p:nvPr/>
          </p:nvSpPr>
          <p:spPr bwMode="auto">
            <a:xfrm>
              <a:off x="697" y="1170"/>
              <a:ext cx="803" cy="33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78" name="Group 20"/>
          <p:cNvGrpSpPr>
            <a:grpSpLocks/>
          </p:cNvGrpSpPr>
          <p:nvPr/>
        </p:nvGrpSpPr>
        <p:grpSpPr bwMode="auto">
          <a:xfrm>
            <a:off x="1752600" y="1720850"/>
            <a:ext cx="2006600" cy="636588"/>
            <a:chOff x="1152" y="1170"/>
            <a:chExt cx="1264" cy="338"/>
          </a:xfrm>
        </p:grpSpPr>
        <p:sp>
          <p:nvSpPr>
            <p:cNvPr id="314492" name="Rectangle 21"/>
            <p:cNvSpPr>
              <a:spLocks noChangeArrowheads="1"/>
            </p:cNvSpPr>
            <p:nvPr/>
          </p:nvSpPr>
          <p:spPr bwMode="auto">
            <a:xfrm>
              <a:off x="1152" y="1170"/>
              <a:ext cx="783" cy="33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mmHg</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93" name="Rectangle 22"/>
            <p:cNvSpPr>
              <a:spLocks noChangeArrowheads="1"/>
            </p:cNvSpPr>
            <p:nvPr/>
          </p:nvSpPr>
          <p:spPr bwMode="auto">
            <a:xfrm>
              <a:off x="1500" y="1170"/>
              <a:ext cx="916" cy="33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79" name="Group 23"/>
          <p:cNvGrpSpPr>
            <a:grpSpLocks/>
          </p:cNvGrpSpPr>
          <p:nvPr/>
        </p:nvGrpSpPr>
        <p:grpSpPr bwMode="auto">
          <a:xfrm>
            <a:off x="2971800" y="1720850"/>
            <a:ext cx="2012950" cy="636588"/>
            <a:chOff x="1920" y="1170"/>
            <a:chExt cx="1268" cy="338"/>
          </a:xfrm>
        </p:grpSpPr>
        <p:sp>
          <p:nvSpPr>
            <p:cNvPr id="314490" name="Rectangle 24"/>
            <p:cNvSpPr>
              <a:spLocks noChangeArrowheads="1"/>
            </p:cNvSpPr>
            <p:nvPr/>
          </p:nvSpPr>
          <p:spPr bwMode="auto">
            <a:xfrm>
              <a:off x="1920" y="1170"/>
              <a:ext cx="640" cy="33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mmHg</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91" name="Rectangle 25"/>
            <p:cNvSpPr>
              <a:spLocks noChangeArrowheads="1"/>
            </p:cNvSpPr>
            <p:nvPr/>
          </p:nvSpPr>
          <p:spPr bwMode="auto">
            <a:xfrm>
              <a:off x="2416" y="1170"/>
              <a:ext cx="772" cy="33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80" name="Group 26"/>
          <p:cNvGrpSpPr>
            <a:grpSpLocks/>
          </p:cNvGrpSpPr>
          <p:nvPr/>
        </p:nvGrpSpPr>
        <p:grpSpPr bwMode="auto">
          <a:xfrm>
            <a:off x="3962400" y="1720850"/>
            <a:ext cx="1992313" cy="636588"/>
            <a:chOff x="2544" y="1170"/>
            <a:chExt cx="1255" cy="338"/>
          </a:xfrm>
        </p:grpSpPr>
        <p:sp>
          <p:nvSpPr>
            <p:cNvPr id="314488" name="Rectangle 27"/>
            <p:cNvSpPr>
              <a:spLocks noChangeArrowheads="1"/>
            </p:cNvSpPr>
            <p:nvPr/>
          </p:nvSpPr>
          <p:spPr bwMode="auto">
            <a:xfrm>
              <a:off x="2544" y="1170"/>
              <a:ext cx="479" cy="33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kPa</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89" name="Rectangle 28"/>
            <p:cNvSpPr>
              <a:spLocks noChangeArrowheads="1"/>
            </p:cNvSpPr>
            <p:nvPr/>
          </p:nvSpPr>
          <p:spPr bwMode="auto">
            <a:xfrm>
              <a:off x="3187" y="1170"/>
              <a:ext cx="612" cy="338"/>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381" name="Rectangle 29"/>
          <p:cNvSpPr>
            <a:spLocks noChangeArrowheads="1"/>
          </p:cNvSpPr>
          <p:nvPr/>
        </p:nvSpPr>
        <p:spPr bwMode="auto">
          <a:xfrm>
            <a:off x="4495800" y="1720850"/>
            <a:ext cx="1065213" cy="63658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 Vol</a:t>
            </a:r>
            <a:endParaRPr lang="en-US" sz="1800" dirty="0">
              <a:solidFill>
                <a:srgbClr val="000000"/>
              </a:solidFill>
              <a:latin typeface="Arial" charset="0"/>
              <a:cs typeface="Times New Roman" pitchFamily="18" charset="0"/>
            </a:endParaRPr>
          </a:p>
          <a:p>
            <a:pPr>
              <a:lnSpc>
                <a:spcPct val="100000"/>
              </a:lnSpc>
            </a:pPr>
            <a:r>
              <a:rPr lang="en-US" sz="1800" b="0" dirty="0">
                <a:solidFill>
                  <a:srgbClr val="000000"/>
                </a:solidFill>
                <a:latin typeface="Arial" charset="0"/>
                <a:cs typeface="Times New Roman" pitchFamily="18" charset="0"/>
              </a:rPr>
              <a:t> </a:t>
            </a:r>
          </a:p>
          <a:p>
            <a:pPr>
              <a:lnSpc>
                <a:spcPct val="100000"/>
              </a:lnSpc>
            </a:pPr>
            <a:endParaRPr lang="en-US" sz="1800" b="0" dirty="0">
              <a:solidFill>
                <a:srgbClr val="000000"/>
              </a:solidFill>
              <a:latin typeface="Arial" charset="0"/>
            </a:endParaRPr>
          </a:p>
        </p:txBody>
      </p:sp>
      <p:grpSp>
        <p:nvGrpSpPr>
          <p:cNvPr id="314382" name="Group 30"/>
          <p:cNvGrpSpPr>
            <a:grpSpLocks/>
          </p:cNvGrpSpPr>
          <p:nvPr/>
        </p:nvGrpSpPr>
        <p:grpSpPr bwMode="auto">
          <a:xfrm>
            <a:off x="-68263" y="2257425"/>
            <a:ext cx="1098551" cy="623888"/>
            <a:chOff x="5" y="1508"/>
            <a:chExt cx="692" cy="331"/>
          </a:xfrm>
        </p:grpSpPr>
        <p:sp>
          <p:nvSpPr>
            <p:cNvPr id="314486" name="Rectangle 31"/>
            <p:cNvSpPr>
              <a:spLocks noChangeArrowheads="1"/>
            </p:cNvSpPr>
            <p:nvPr/>
          </p:nvSpPr>
          <p:spPr bwMode="auto">
            <a:xfrm>
              <a:off x="48" y="1508"/>
              <a:ext cx="560" cy="33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16,000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87" name="Rectangle 32"/>
            <p:cNvSpPr>
              <a:spLocks noChangeArrowheads="1"/>
            </p:cNvSpPr>
            <p:nvPr/>
          </p:nvSpPr>
          <p:spPr bwMode="auto">
            <a:xfrm>
              <a:off x="5" y="1508"/>
              <a:ext cx="692" cy="33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83" name="Group 33"/>
          <p:cNvGrpSpPr>
            <a:grpSpLocks/>
          </p:cNvGrpSpPr>
          <p:nvPr/>
        </p:nvGrpSpPr>
        <p:grpSpPr bwMode="auto">
          <a:xfrm>
            <a:off x="763588" y="2257425"/>
            <a:ext cx="1541462" cy="623888"/>
            <a:chOff x="529" y="1508"/>
            <a:chExt cx="971" cy="331"/>
          </a:xfrm>
        </p:grpSpPr>
        <p:sp>
          <p:nvSpPr>
            <p:cNvPr id="314484" name="Rectangle 34"/>
            <p:cNvSpPr>
              <a:spLocks noChangeArrowheads="1"/>
            </p:cNvSpPr>
            <p:nvPr/>
          </p:nvSpPr>
          <p:spPr bwMode="auto">
            <a:xfrm>
              <a:off x="529" y="1508"/>
              <a:ext cx="671" cy="33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4,810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85" name="Rectangle 35"/>
            <p:cNvSpPr>
              <a:spLocks noChangeArrowheads="1"/>
            </p:cNvSpPr>
            <p:nvPr/>
          </p:nvSpPr>
          <p:spPr bwMode="auto">
            <a:xfrm>
              <a:off x="697" y="1508"/>
              <a:ext cx="803" cy="33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84" name="Group 36"/>
          <p:cNvGrpSpPr>
            <a:grpSpLocks/>
          </p:cNvGrpSpPr>
          <p:nvPr/>
        </p:nvGrpSpPr>
        <p:grpSpPr bwMode="auto">
          <a:xfrm>
            <a:off x="1752600" y="2257425"/>
            <a:ext cx="2006600" cy="623888"/>
            <a:chOff x="1152" y="1508"/>
            <a:chExt cx="1264" cy="331"/>
          </a:xfrm>
        </p:grpSpPr>
        <p:sp>
          <p:nvSpPr>
            <p:cNvPr id="314482" name="Rectangle 37"/>
            <p:cNvSpPr>
              <a:spLocks noChangeArrowheads="1"/>
            </p:cNvSpPr>
            <p:nvPr/>
          </p:nvSpPr>
          <p:spPr bwMode="auto">
            <a:xfrm>
              <a:off x="1152" y="1508"/>
              <a:ext cx="783" cy="33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421.8</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83" name="Rectangle 38"/>
            <p:cNvSpPr>
              <a:spLocks noChangeArrowheads="1"/>
            </p:cNvSpPr>
            <p:nvPr/>
          </p:nvSpPr>
          <p:spPr bwMode="auto">
            <a:xfrm>
              <a:off x="1500" y="1508"/>
              <a:ext cx="916" cy="33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85" name="Group 39"/>
          <p:cNvGrpSpPr>
            <a:grpSpLocks/>
          </p:cNvGrpSpPr>
          <p:nvPr/>
        </p:nvGrpSpPr>
        <p:grpSpPr bwMode="auto">
          <a:xfrm>
            <a:off x="2971800" y="2257425"/>
            <a:ext cx="2012950" cy="623888"/>
            <a:chOff x="1920" y="1508"/>
            <a:chExt cx="1268" cy="331"/>
          </a:xfrm>
        </p:grpSpPr>
        <p:sp>
          <p:nvSpPr>
            <p:cNvPr id="314480" name="Rectangle 40"/>
            <p:cNvSpPr>
              <a:spLocks noChangeArrowheads="1"/>
            </p:cNvSpPr>
            <p:nvPr/>
          </p:nvSpPr>
          <p:spPr bwMode="auto">
            <a:xfrm>
              <a:off x="1920" y="1508"/>
              <a:ext cx="640" cy="33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88.4</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81" name="Rectangle 41"/>
            <p:cNvSpPr>
              <a:spLocks noChangeArrowheads="1"/>
            </p:cNvSpPr>
            <p:nvPr/>
          </p:nvSpPr>
          <p:spPr bwMode="auto">
            <a:xfrm>
              <a:off x="2416" y="1508"/>
              <a:ext cx="772" cy="33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86" name="Group 42"/>
          <p:cNvGrpSpPr>
            <a:grpSpLocks/>
          </p:cNvGrpSpPr>
          <p:nvPr/>
        </p:nvGrpSpPr>
        <p:grpSpPr bwMode="auto">
          <a:xfrm>
            <a:off x="3962400" y="2257425"/>
            <a:ext cx="1992313" cy="623888"/>
            <a:chOff x="2544" y="1508"/>
            <a:chExt cx="1255" cy="331"/>
          </a:xfrm>
        </p:grpSpPr>
        <p:sp>
          <p:nvSpPr>
            <p:cNvPr id="314478" name="Rectangle 43"/>
            <p:cNvSpPr>
              <a:spLocks noChangeArrowheads="1"/>
            </p:cNvSpPr>
            <p:nvPr/>
          </p:nvSpPr>
          <p:spPr bwMode="auto">
            <a:xfrm>
              <a:off x="2544" y="1508"/>
              <a:ext cx="479" cy="33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11.8</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79" name="Rectangle 44"/>
            <p:cNvSpPr>
              <a:spLocks noChangeArrowheads="1"/>
            </p:cNvSpPr>
            <p:nvPr/>
          </p:nvSpPr>
          <p:spPr bwMode="auto">
            <a:xfrm>
              <a:off x="3187" y="1508"/>
              <a:ext cx="612" cy="33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387" name="Rectangle 45"/>
          <p:cNvSpPr>
            <a:spLocks noChangeArrowheads="1"/>
          </p:cNvSpPr>
          <p:nvPr/>
        </p:nvSpPr>
        <p:spPr bwMode="auto">
          <a:xfrm>
            <a:off x="4495800" y="2257425"/>
            <a:ext cx="1065213" cy="62388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20.9</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grpSp>
        <p:nvGrpSpPr>
          <p:cNvPr id="314388" name="Group 46"/>
          <p:cNvGrpSpPr>
            <a:grpSpLocks/>
          </p:cNvGrpSpPr>
          <p:nvPr/>
        </p:nvGrpSpPr>
        <p:grpSpPr bwMode="auto">
          <a:xfrm>
            <a:off x="-68263" y="2782888"/>
            <a:ext cx="1098551" cy="625475"/>
            <a:chOff x="5" y="1839"/>
            <a:chExt cx="692" cy="332"/>
          </a:xfrm>
        </p:grpSpPr>
        <p:sp>
          <p:nvSpPr>
            <p:cNvPr id="314476" name="Rectangle 47"/>
            <p:cNvSpPr>
              <a:spLocks noChangeArrowheads="1"/>
            </p:cNvSpPr>
            <p:nvPr/>
          </p:nvSpPr>
          <p:spPr bwMode="auto">
            <a:xfrm>
              <a:off x="48" y="1839"/>
              <a:ext cx="560" cy="33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10,000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77" name="Rectangle 48"/>
            <p:cNvSpPr>
              <a:spLocks noChangeArrowheads="1"/>
            </p:cNvSpPr>
            <p:nvPr/>
          </p:nvSpPr>
          <p:spPr bwMode="auto">
            <a:xfrm>
              <a:off x="5" y="1839"/>
              <a:ext cx="692" cy="33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89" name="Group 49"/>
          <p:cNvGrpSpPr>
            <a:grpSpLocks/>
          </p:cNvGrpSpPr>
          <p:nvPr/>
        </p:nvGrpSpPr>
        <p:grpSpPr bwMode="auto">
          <a:xfrm>
            <a:off x="762000" y="2782888"/>
            <a:ext cx="1543050" cy="625475"/>
            <a:chOff x="528" y="1839"/>
            <a:chExt cx="972" cy="332"/>
          </a:xfrm>
        </p:grpSpPr>
        <p:sp>
          <p:nvSpPr>
            <p:cNvPr id="314474" name="Rectangle 50"/>
            <p:cNvSpPr>
              <a:spLocks noChangeArrowheads="1"/>
            </p:cNvSpPr>
            <p:nvPr/>
          </p:nvSpPr>
          <p:spPr bwMode="auto">
            <a:xfrm>
              <a:off x="528" y="1839"/>
              <a:ext cx="671" cy="33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3,050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75" name="Rectangle 51"/>
            <p:cNvSpPr>
              <a:spLocks noChangeArrowheads="1"/>
            </p:cNvSpPr>
            <p:nvPr/>
          </p:nvSpPr>
          <p:spPr bwMode="auto">
            <a:xfrm>
              <a:off x="697" y="1839"/>
              <a:ext cx="803" cy="33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0" name="Group 52"/>
          <p:cNvGrpSpPr>
            <a:grpSpLocks/>
          </p:cNvGrpSpPr>
          <p:nvPr/>
        </p:nvGrpSpPr>
        <p:grpSpPr bwMode="auto">
          <a:xfrm>
            <a:off x="1752600" y="2782888"/>
            <a:ext cx="2006600" cy="625475"/>
            <a:chOff x="1152" y="1839"/>
            <a:chExt cx="1264" cy="332"/>
          </a:xfrm>
        </p:grpSpPr>
        <p:sp>
          <p:nvSpPr>
            <p:cNvPr id="314472" name="Rectangle 53"/>
            <p:cNvSpPr>
              <a:spLocks noChangeArrowheads="1"/>
            </p:cNvSpPr>
            <p:nvPr/>
          </p:nvSpPr>
          <p:spPr bwMode="auto">
            <a:xfrm>
              <a:off x="1152" y="1839"/>
              <a:ext cx="783" cy="33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529.7</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73" name="Rectangle 54"/>
            <p:cNvSpPr>
              <a:spLocks noChangeArrowheads="1"/>
            </p:cNvSpPr>
            <p:nvPr/>
          </p:nvSpPr>
          <p:spPr bwMode="auto">
            <a:xfrm>
              <a:off x="1500" y="1839"/>
              <a:ext cx="916" cy="33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1" name="Group 55"/>
          <p:cNvGrpSpPr>
            <a:grpSpLocks/>
          </p:cNvGrpSpPr>
          <p:nvPr/>
        </p:nvGrpSpPr>
        <p:grpSpPr bwMode="auto">
          <a:xfrm>
            <a:off x="2971800" y="2782888"/>
            <a:ext cx="2012950" cy="625475"/>
            <a:chOff x="1920" y="1839"/>
            <a:chExt cx="1268" cy="332"/>
          </a:xfrm>
        </p:grpSpPr>
        <p:sp>
          <p:nvSpPr>
            <p:cNvPr id="314470" name="Rectangle 56"/>
            <p:cNvSpPr>
              <a:spLocks noChangeArrowheads="1"/>
            </p:cNvSpPr>
            <p:nvPr/>
          </p:nvSpPr>
          <p:spPr bwMode="auto">
            <a:xfrm>
              <a:off x="1920" y="1839"/>
              <a:ext cx="640" cy="33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111.0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71" name="Rectangle 57"/>
            <p:cNvSpPr>
              <a:spLocks noChangeArrowheads="1"/>
            </p:cNvSpPr>
            <p:nvPr/>
          </p:nvSpPr>
          <p:spPr bwMode="auto">
            <a:xfrm>
              <a:off x="2416" y="1839"/>
              <a:ext cx="772" cy="33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2" name="Group 58"/>
          <p:cNvGrpSpPr>
            <a:grpSpLocks/>
          </p:cNvGrpSpPr>
          <p:nvPr/>
        </p:nvGrpSpPr>
        <p:grpSpPr bwMode="auto">
          <a:xfrm>
            <a:off x="3962400" y="2782888"/>
            <a:ext cx="1992313" cy="625475"/>
            <a:chOff x="2544" y="1839"/>
            <a:chExt cx="1255" cy="332"/>
          </a:xfrm>
        </p:grpSpPr>
        <p:sp>
          <p:nvSpPr>
            <p:cNvPr id="314468" name="Rectangle 59"/>
            <p:cNvSpPr>
              <a:spLocks noChangeArrowheads="1"/>
            </p:cNvSpPr>
            <p:nvPr/>
          </p:nvSpPr>
          <p:spPr bwMode="auto">
            <a:xfrm>
              <a:off x="2544" y="1839"/>
              <a:ext cx="479" cy="33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14.8</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69" name="Rectangle 60"/>
            <p:cNvSpPr>
              <a:spLocks noChangeArrowheads="1"/>
            </p:cNvSpPr>
            <p:nvPr/>
          </p:nvSpPr>
          <p:spPr bwMode="auto">
            <a:xfrm>
              <a:off x="3187" y="1839"/>
              <a:ext cx="612" cy="33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393" name="Rectangle 61"/>
          <p:cNvSpPr>
            <a:spLocks noChangeArrowheads="1"/>
          </p:cNvSpPr>
          <p:nvPr/>
        </p:nvSpPr>
        <p:spPr bwMode="auto">
          <a:xfrm>
            <a:off x="4495800" y="2782888"/>
            <a:ext cx="1065213" cy="625475"/>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20.9</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grpSp>
        <p:nvGrpSpPr>
          <p:cNvPr id="314394" name="Group 62"/>
          <p:cNvGrpSpPr>
            <a:grpSpLocks/>
          </p:cNvGrpSpPr>
          <p:nvPr/>
        </p:nvGrpSpPr>
        <p:grpSpPr bwMode="auto">
          <a:xfrm>
            <a:off x="-68263" y="3309938"/>
            <a:ext cx="1098551" cy="492125"/>
            <a:chOff x="5" y="2171"/>
            <a:chExt cx="692" cy="261"/>
          </a:xfrm>
        </p:grpSpPr>
        <p:sp>
          <p:nvSpPr>
            <p:cNvPr id="314466" name="Rectangle 63"/>
            <p:cNvSpPr>
              <a:spLocks noChangeArrowheads="1"/>
            </p:cNvSpPr>
            <p:nvPr/>
          </p:nvSpPr>
          <p:spPr bwMode="auto">
            <a:xfrm>
              <a:off x="48" y="2171"/>
              <a:ext cx="560"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5,000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67" name="Rectangle 64"/>
            <p:cNvSpPr>
              <a:spLocks noChangeArrowheads="1"/>
            </p:cNvSpPr>
            <p:nvPr/>
          </p:nvSpPr>
          <p:spPr bwMode="auto">
            <a:xfrm>
              <a:off x="5" y="2171"/>
              <a:ext cx="692"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5" name="Group 65"/>
          <p:cNvGrpSpPr>
            <a:grpSpLocks/>
          </p:cNvGrpSpPr>
          <p:nvPr/>
        </p:nvGrpSpPr>
        <p:grpSpPr bwMode="auto">
          <a:xfrm>
            <a:off x="762000" y="3309938"/>
            <a:ext cx="1543050" cy="492125"/>
            <a:chOff x="528" y="2171"/>
            <a:chExt cx="972" cy="261"/>
          </a:xfrm>
        </p:grpSpPr>
        <p:sp>
          <p:nvSpPr>
            <p:cNvPr id="314464" name="Rectangle 66"/>
            <p:cNvSpPr>
              <a:spLocks noChangeArrowheads="1"/>
            </p:cNvSpPr>
            <p:nvPr/>
          </p:nvSpPr>
          <p:spPr bwMode="auto">
            <a:xfrm>
              <a:off x="528" y="2171"/>
              <a:ext cx="671"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1,525</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65" name="Rectangle 67"/>
            <p:cNvSpPr>
              <a:spLocks noChangeArrowheads="1"/>
            </p:cNvSpPr>
            <p:nvPr/>
          </p:nvSpPr>
          <p:spPr bwMode="auto">
            <a:xfrm>
              <a:off x="697" y="2171"/>
              <a:ext cx="803"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6" name="Group 68"/>
          <p:cNvGrpSpPr>
            <a:grpSpLocks/>
          </p:cNvGrpSpPr>
          <p:nvPr/>
        </p:nvGrpSpPr>
        <p:grpSpPr bwMode="auto">
          <a:xfrm>
            <a:off x="1752600" y="3309938"/>
            <a:ext cx="2006600" cy="492125"/>
            <a:chOff x="1152" y="2171"/>
            <a:chExt cx="1264" cy="261"/>
          </a:xfrm>
        </p:grpSpPr>
        <p:sp>
          <p:nvSpPr>
            <p:cNvPr id="314462" name="Rectangle 69"/>
            <p:cNvSpPr>
              <a:spLocks noChangeArrowheads="1"/>
            </p:cNvSpPr>
            <p:nvPr/>
          </p:nvSpPr>
          <p:spPr bwMode="auto">
            <a:xfrm>
              <a:off x="1152" y="2171"/>
              <a:ext cx="783"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636.1</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63" name="Rectangle 70"/>
            <p:cNvSpPr>
              <a:spLocks noChangeArrowheads="1"/>
            </p:cNvSpPr>
            <p:nvPr/>
          </p:nvSpPr>
          <p:spPr bwMode="auto">
            <a:xfrm>
              <a:off x="1500" y="2171"/>
              <a:ext cx="916"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7" name="Group 71"/>
          <p:cNvGrpSpPr>
            <a:grpSpLocks/>
          </p:cNvGrpSpPr>
          <p:nvPr/>
        </p:nvGrpSpPr>
        <p:grpSpPr bwMode="auto">
          <a:xfrm>
            <a:off x="2971800" y="3309938"/>
            <a:ext cx="2012950" cy="492125"/>
            <a:chOff x="1920" y="2171"/>
            <a:chExt cx="1268" cy="261"/>
          </a:xfrm>
        </p:grpSpPr>
        <p:sp>
          <p:nvSpPr>
            <p:cNvPr id="314460" name="Rectangle 72"/>
            <p:cNvSpPr>
              <a:spLocks noChangeArrowheads="1"/>
            </p:cNvSpPr>
            <p:nvPr/>
          </p:nvSpPr>
          <p:spPr bwMode="auto">
            <a:xfrm>
              <a:off x="1920" y="2171"/>
              <a:ext cx="640"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133.3</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61" name="Rectangle 73"/>
            <p:cNvSpPr>
              <a:spLocks noChangeArrowheads="1"/>
            </p:cNvSpPr>
            <p:nvPr/>
          </p:nvSpPr>
          <p:spPr bwMode="auto">
            <a:xfrm>
              <a:off x="2416" y="2171"/>
              <a:ext cx="772"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398" name="Group 74"/>
          <p:cNvGrpSpPr>
            <a:grpSpLocks/>
          </p:cNvGrpSpPr>
          <p:nvPr/>
        </p:nvGrpSpPr>
        <p:grpSpPr bwMode="auto">
          <a:xfrm>
            <a:off x="3962400" y="3309938"/>
            <a:ext cx="1992313" cy="492125"/>
            <a:chOff x="2544" y="2171"/>
            <a:chExt cx="1255" cy="261"/>
          </a:xfrm>
        </p:grpSpPr>
        <p:sp>
          <p:nvSpPr>
            <p:cNvPr id="314458" name="Rectangle 75"/>
            <p:cNvSpPr>
              <a:spLocks noChangeArrowheads="1"/>
            </p:cNvSpPr>
            <p:nvPr/>
          </p:nvSpPr>
          <p:spPr bwMode="auto">
            <a:xfrm>
              <a:off x="2544" y="2171"/>
              <a:ext cx="479"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17.8</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59" name="Rectangle 76"/>
            <p:cNvSpPr>
              <a:spLocks noChangeArrowheads="1"/>
            </p:cNvSpPr>
            <p:nvPr/>
          </p:nvSpPr>
          <p:spPr bwMode="auto">
            <a:xfrm>
              <a:off x="3187" y="2171"/>
              <a:ext cx="612"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399" name="Rectangle 77"/>
          <p:cNvSpPr>
            <a:spLocks noChangeArrowheads="1"/>
          </p:cNvSpPr>
          <p:nvPr/>
        </p:nvSpPr>
        <p:spPr bwMode="auto">
          <a:xfrm>
            <a:off x="4495800" y="3309938"/>
            <a:ext cx="1065213" cy="492125"/>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20.9</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grpSp>
        <p:nvGrpSpPr>
          <p:cNvPr id="314400" name="Group 78"/>
          <p:cNvGrpSpPr>
            <a:grpSpLocks/>
          </p:cNvGrpSpPr>
          <p:nvPr/>
        </p:nvGrpSpPr>
        <p:grpSpPr bwMode="auto">
          <a:xfrm>
            <a:off x="-68263" y="3724275"/>
            <a:ext cx="1098551" cy="490538"/>
            <a:chOff x="5" y="2432"/>
            <a:chExt cx="692" cy="260"/>
          </a:xfrm>
        </p:grpSpPr>
        <p:sp>
          <p:nvSpPr>
            <p:cNvPr id="314456" name="Rectangle 79"/>
            <p:cNvSpPr>
              <a:spLocks noChangeArrowheads="1"/>
            </p:cNvSpPr>
            <p:nvPr/>
          </p:nvSpPr>
          <p:spPr bwMode="auto">
            <a:xfrm>
              <a:off x="48" y="2432"/>
              <a:ext cx="560" cy="260"/>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3,000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57" name="Rectangle 80"/>
            <p:cNvSpPr>
              <a:spLocks noChangeArrowheads="1"/>
            </p:cNvSpPr>
            <p:nvPr/>
          </p:nvSpPr>
          <p:spPr bwMode="auto">
            <a:xfrm>
              <a:off x="5" y="2432"/>
              <a:ext cx="692" cy="260"/>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1" name="Group 81"/>
          <p:cNvGrpSpPr>
            <a:grpSpLocks/>
          </p:cNvGrpSpPr>
          <p:nvPr/>
        </p:nvGrpSpPr>
        <p:grpSpPr bwMode="auto">
          <a:xfrm>
            <a:off x="762000" y="3724275"/>
            <a:ext cx="1543050" cy="490538"/>
            <a:chOff x="528" y="2432"/>
            <a:chExt cx="972" cy="260"/>
          </a:xfrm>
        </p:grpSpPr>
        <p:sp>
          <p:nvSpPr>
            <p:cNvPr id="314454" name="Rectangle 82"/>
            <p:cNvSpPr>
              <a:spLocks noChangeArrowheads="1"/>
            </p:cNvSpPr>
            <p:nvPr/>
          </p:nvSpPr>
          <p:spPr bwMode="auto">
            <a:xfrm>
              <a:off x="528" y="2432"/>
              <a:ext cx="671" cy="260"/>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915</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55" name="Rectangle 83"/>
            <p:cNvSpPr>
              <a:spLocks noChangeArrowheads="1"/>
            </p:cNvSpPr>
            <p:nvPr/>
          </p:nvSpPr>
          <p:spPr bwMode="auto">
            <a:xfrm>
              <a:off x="697" y="2432"/>
              <a:ext cx="803" cy="260"/>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2" name="Group 84"/>
          <p:cNvGrpSpPr>
            <a:grpSpLocks/>
          </p:cNvGrpSpPr>
          <p:nvPr/>
        </p:nvGrpSpPr>
        <p:grpSpPr bwMode="auto">
          <a:xfrm>
            <a:off x="1752600" y="3724275"/>
            <a:ext cx="2006600" cy="490538"/>
            <a:chOff x="1152" y="2432"/>
            <a:chExt cx="1264" cy="260"/>
          </a:xfrm>
        </p:grpSpPr>
        <p:sp>
          <p:nvSpPr>
            <p:cNvPr id="314452" name="Rectangle 85"/>
            <p:cNvSpPr>
              <a:spLocks noChangeArrowheads="1"/>
            </p:cNvSpPr>
            <p:nvPr/>
          </p:nvSpPr>
          <p:spPr bwMode="auto">
            <a:xfrm>
              <a:off x="1152" y="2432"/>
              <a:ext cx="783" cy="260"/>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683.3</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53" name="Rectangle 86"/>
            <p:cNvSpPr>
              <a:spLocks noChangeArrowheads="1"/>
            </p:cNvSpPr>
            <p:nvPr/>
          </p:nvSpPr>
          <p:spPr bwMode="auto">
            <a:xfrm>
              <a:off x="1500" y="2432"/>
              <a:ext cx="916" cy="260"/>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3" name="Group 87"/>
          <p:cNvGrpSpPr>
            <a:grpSpLocks/>
          </p:cNvGrpSpPr>
          <p:nvPr/>
        </p:nvGrpSpPr>
        <p:grpSpPr bwMode="auto">
          <a:xfrm>
            <a:off x="2946400" y="3724275"/>
            <a:ext cx="2038350" cy="490538"/>
            <a:chOff x="1904" y="2432"/>
            <a:chExt cx="1284" cy="260"/>
          </a:xfrm>
        </p:grpSpPr>
        <p:sp>
          <p:nvSpPr>
            <p:cNvPr id="314450" name="Rectangle 88"/>
            <p:cNvSpPr>
              <a:spLocks noChangeArrowheads="1"/>
            </p:cNvSpPr>
            <p:nvPr/>
          </p:nvSpPr>
          <p:spPr bwMode="auto">
            <a:xfrm>
              <a:off x="1904" y="2432"/>
              <a:ext cx="640" cy="260"/>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143.3</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51" name="Rectangle 89"/>
            <p:cNvSpPr>
              <a:spLocks noChangeArrowheads="1"/>
            </p:cNvSpPr>
            <p:nvPr/>
          </p:nvSpPr>
          <p:spPr bwMode="auto">
            <a:xfrm>
              <a:off x="2416" y="2432"/>
              <a:ext cx="772" cy="260"/>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4" name="Group 90"/>
          <p:cNvGrpSpPr>
            <a:grpSpLocks/>
          </p:cNvGrpSpPr>
          <p:nvPr/>
        </p:nvGrpSpPr>
        <p:grpSpPr bwMode="auto">
          <a:xfrm>
            <a:off x="3962400" y="3724275"/>
            <a:ext cx="1992313" cy="490538"/>
            <a:chOff x="2544" y="2432"/>
            <a:chExt cx="1255" cy="260"/>
          </a:xfrm>
        </p:grpSpPr>
        <p:sp>
          <p:nvSpPr>
            <p:cNvPr id="314448" name="Rectangle 91"/>
            <p:cNvSpPr>
              <a:spLocks noChangeArrowheads="1"/>
            </p:cNvSpPr>
            <p:nvPr/>
          </p:nvSpPr>
          <p:spPr bwMode="auto">
            <a:xfrm>
              <a:off x="2544" y="2432"/>
              <a:ext cx="479" cy="260"/>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19.1</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49" name="Rectangle 92"/>
            <p:cNvSpPr>
              <a:spLocks noChangeArrowheads="1"/>
            </p:cNvSpPr>
            <p:nvPr/>
          </p:nvSpPr>
          <p:spPr bwMode="auto">
            <a:xfrm>
              <a:off x="3187" y="2432"/>
              <a:ext cx="612" cy="260"/>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405" name="Rectangle 93"/>
          <p:cNvSpPr>
            <a:spLocks noChangeArrowheads="1"/>
          </p:cNvSpPr>
          <p:nvPr/>
        </p:nvSpPr>
        <p:spPr bwMode="auto">
          <a:xfrm>
            <a:off x="4495800" y="3724275"/>
            <a:ext cx="1065213" cy="490538"/>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20.9</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grpSp>
        <p:nvGrpSpPr>
          <p:cNvPr id="314406" name="Group 94"/>
          <p:cNvGrpSpPr>
            <a:grpSpLocks/>
          </p:cNvGrpSpPr>
          <p:nvPr/>
        </p:nvGrpSpPr>
        <p:grpSpPr bwMode="auto">
          <a:xfrm>
            <a:off x="-68263" y="4137025"/>
            <a:ext cx="1098551" cy="493713"/>
            <a:chOff x="5" y="2692"/>
            <a:chExt cx="692" cy="262"/>
          </a:xfrm>
        </p:grpSpPr>
        <p:sp>
          <p:nvSpPr>
            <p:cNvPr id="314446" name="Rectangle 95"/>
            <p:cNvSpPr>
              <a:spLocks noChangeArrowheads="1"/>
            </p:cNvSpPr>
            <p:nvPr/>
          </p:nvSpPr>
          <p:spPr bwMode="auto">
            <a:xfrm>
              <a:off x="48" y="2692"/>
              <a:ext cx="560" cy="26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1,000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47" name="Rectangle 96"/>
            <p:cNvSpPr>
              <a:spLocks noChangeArrowheads="1"/>
            </p:cNvSpPr>
            <p:nvPr/>
          </p:nvSpPr>
          <p:spPr bwMode="auto">
            <a:xfrm>
              <a:off x="5" y="2692"/>
              <a:ext cx="692" cy="26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7" name="Group 97"/>
          <p:cNvGrpSpPr>
            <a:grpSpLocks/>
          </p:cNvGrpSpPr>
          <p:nvPr/>
        </p:nvGrpSpPr>
        <p:grpSpPr bwMode="auto">
          <a:xfrm>
            <a:off x="762000" y="4137025"/>
            <a:ext cx="1543050" cy="493713"/>
            <a:chOff x="528" y="2692"/>
            <a:chExt cx="972" cy="262"/>
          </a:xfrm>
        </p:grpSpPr>
        <p:sp>
          <p:nvSpPr>
            <p:cNvPr id="314444" name="Rectangle 98"/>
            <p:cNvSpPr>
              <a:spLocks noChangeArrowheads="1"/>
            </p:cNvSpPr>
            <p:nvPr/>
          </p:nvSpPr>
          <p:spPr bwMode="auto">
            <a:xfrm>
              <a:off x="528" y="2692"/>
              <a:ext cx="671" cy="26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305</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45" name="Rectangle 99"/>
            <p:cNvSpPr>
              <a:spLocks noChangeArrowheads="1"/>
            </p:cNvSpPr>
            <p:nvPr/>
          </p:nvSpPr>
          <p:spPr bwMode="auto">
            <a:xfrm>
              <a:off x="697" y="2692"/>
              <a:ext cx="803" cy="26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8" name="Group 100"/>
          <p:cNvGrpSpPr>
            <a:grpSpLocks/>
          </p:cNvGrpSpPr>
          <p:nvPr/>
        </p:nvGrpSpPr>
        <p:grpSpPr bwMode="auto">
          <a:xfrm>
            <a:off x="1752600" y="4137025"/>
            <a:ext cx="2006600" cy="493713"/>
            <a:chOff x="1152" y="2692"/>
            <a:chExt cx="1264" cy="262"/>
          </a:xfrm>
        </p:grpSpPr>
        <p:sp>
          <p:nvSpPr>
            <p:cNvPr id="314442" name="Rectangle 101"/>
            <p:cNvSpPr>
              <a:spLocks noChangeArrowheads="1"/>
            </p:cNvSpPr>
            <p:nvPr/>
          </p:nvSpPr>
          <p:spPr bwMode="auto">
            <a:xfrm>
              <a:off x="1152" y="2692"/>
              <a:ext cx="783" cy="26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733.6</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43" name="Rectangle 102"/>
            <p:cNvSpPr>
              <a:spLocks noChangeArrowheads="1"/>
            </p:cNvSpPr>
            <p:nvPr/>
          </p:nvSpPr>
          <p:spPr bwMode="auto">
            <a:xfrm>
              <a:off x="1500" y="2692"/>
              <a:ext cx="916" cy="26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09" name="Group 103"/>
          <p:cNvGrpSpPr>
            <a:grpSpLocks/>
          </p:cNvGrpSpPr>
          <p:nvPr/>
        </p:nvGrpSpPr>
        <p:grpSpPr bwMode="auto">
          <a:xfrm>
            <a:off x="2971800" y="4137025"/>
            <a:ext cx="2012950" cy="493713"/>
            <a:chOff x="1920" y="2692"/>
            <a:chExt cx="1268" cy="262"/>
          </a:xfrm>
        </p:grpSpPr>
        <p:sp>
          <p:nvSpPr>
            <p:cNvPr id="314440" name="Rectangle 104"/>
            <p:cNvSpPr>
              <a:spLocks noChangeArrowheads="1"/>
            </p:cNvSpPr>
            <p:nvPr/>
          </p:nvSpPr>
          <p:spPr bwMode="auto">
            <a:xfrm>
              <a:off x="1920" y="2692"/>
              <a:ext cx="640" cy="26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153.7</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41" name="Rectangle 105"/>
            <p:cNvSpPr>
              <a:spLocks noChangeArrowheads="1"/>
            </p:cNvSpPr>
            <p:nvPr/>
          </p:nvSpPr>
          <p:spPr bwMode="auto">
            <a:xfrm>
              <a:off x="2416" y="2692"/>
              <a:ext cx="772" cy="26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10" name="Group 106"/>
          <p:cNvGrpSpPr>
            <a:grpSpLocks/>
          </p:cNvGrpSpPr>
          <p:nvPr/>
        </p:nvGrpSpPr>
        <p:grpSpPr bwMode="auto">
          <a:xfrm>
            <a:off x="3962400" y="4137025"/>
            <a:ext cx="1992313" cy="493713"/>
            <a:chOff x="2544" y="2692"/>
            <a:chExt cx="1255" cy="262"/>
          </a:xfrm>
        </p:grpSpPr>
        <p:sp>
          <p:nvSpPr>
            <p:cNvPr id="314438" name="Rectangle 107"/>
            <p:cNvSpPr>
              <a:spLocks noChangeArrowheads="1"/>
            </p:cNvSpPr>
            <p:nvPr/>
          </p:nvSpPr>
          <p:spPr bwMode="auto">
            <a:xfrm>
              <a:off x="2544" y="2692"/>
              <a:ext cx="479" cy="262"/>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20.5</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39" name="Rectangle 108"/>
            <p:cNvSpPr>
              <a:spLocks noChangeArrowheads="1"/>
            </p:cNvSpPr>
            <p:nvPr/>
          </p:nvSpPr>
          <p:spPr bwMode="auto">
            <a:xfrm>
              <a:off x="3187" y="2692"/>
              <a:ext cx="612" cy="262"/>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411" name="Rectangle 109"/>
          <p:cNvSpPr>
            <a:spLocks noChangeArrowheads="1"/>
          </p:cNvSpPr>
          <p:nvPr/>
        </p:nvSpPr>
        <p:spPr bwMode="auto">
          <a:xfrm>
            <a:off x="4495800" y="4137025"/>
            <a:ext cx="1065213" cy="493713"/>
          </a:xfrm>
          <a:prstGeom prst="rect">
            <a:avLst/>
          </a:prstGeom>
          <a:noFill/>
          <a:ln w="254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20.9</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grpSp>
        <p:nvGrpSpPr>
          <p:cNvPr id="314412" name="Group 110"/>
          <p:cNvGrpSpPr>
            <a:grpSpLocks/>
          </p:cNvGrpSpPr>
          <p:nvPr/>
        </p:nvGrpSpPr>
        <p:grpSpPr bwMode="auto">
          <a:xfrm>
            <a:off x="-68263" y="4552950"/>
            <a:ext cx="1098551" cy="492125"/>
            <a:chOff x="5" y="2954"/>
            <a:chExt cx="692" cy="261"/>
          </a:xfrm>
        </p:grpSpPr>
        <p:sp>
          <p:nvSpPr>
            <p:cNvPr id="314436" name="Rectangle 111"/>
            <p:cNvSpPr>
              <a:spLocks noChangeArrowheads="1"/>
            </p:cNvSpPr>
            <p:nvPr/>
          </p:nvSpPr>
          <p:spPr bwMode="auto">
            <a:xfrm>
              <a:off x="48" y="2954"/>
              <a:ext cx="560"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37" name="Rectangle 112"/>
            <p:cNvSpPr>
              <a:spLocks noChangeArrowheads="1"/>
            </p:cNvSpPr>
            <p:nvPr/>
          </p:nvSpPr>
          <p:spPr bwMode="auto">
            <a:xfrm>
              <a:off x="5" y="2954"/>
              <a:ext cx="692"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13" name="Group 113"/>
          <p:cNvGrpSpPr>
            <a:grpSpLocks/>
          </p:cNvGrpSpPr>
          <p:nvPr/>
        </p:nvGrpSpPr>
        <p:grpSpPr bwMode="auto">
          <a:xfrm>
            <a:off x="762000" y="4552950"/>
            <a:ext cx="1543050" cy="492125"/>
            <a:chOff x="528" y="2954"/>
            <a:chExt cx="972" cy="261"/>
          </a:xfrm>
        </p:grpSpPr>
        <p:sp>
          <p:nvSpPr>
            <p:cNvPr id="314434" name="Rectangle 114"/>
            <p:cNvSpPr>
              <a:spLocks noChangeArrowheads="1"/>
            </p:cNvSpPr>
            <p:nvPr/>
          </p:nvSpPr>
          <p:spPr bwMode="auto">
            <a:xfrm>
              <a:off x="528" y="2954"/>
              <a:ext cx="671" cy="261"/>
            </a:xfrm>
            <a:prstGeom prst="rect">
              <a:avLst/>
            </a:prstGeom>
            <a:noFill/>
            <a:ln w="12700">
              <a:noFill/>
              <a:miter lim="800000"/>
              <a:headEnd type="none" w="sm" len="sm"/>
              <a:tailEnd type="none" w="sm" len="sm"/>
            </a:ln>
          </p:spPr>
          <p:txBody>
            <a:bodyPr/>
            <a:lstStyle/>
            <a:p>
              <a:pPr>
                <a:lnSpc>
                  <a:spcPct val="100000"/>
                </a:lnSpc>
              </a:pPr>
              <a:r>
                <a:rPr lang="en-US" sz="1600" i="1" dirty="0">
                  <a:solidFill>
                    <a:srgbClr val="000000"/>
                  </a:solidFill>
                  <a:latin typeface="Arial" charset="0"/>
                  <a:cs typeface="Arial" charset="0"/>
                </a:rPr>
                <a:t>0</a:t>
              </a:r>
              <a:endParaRPr lang="en-US" sz="1600" dirty="0">
                <a:solidFill>
                  <a:srgbClr val="000000"/>
                </a:solidFill>
                <a:latin typeface="Arial" charset="0"/>
                <a:cs typeface="Times New Roman" pitchFamily="18" charset="0"/>
              </a:endParaRPr>
            </a:p>
            <a:p>
              <a:pPr>
                <a:lnSpc>
                  <a:spcPct val="100000"/>
                </a:lnSpc>
              </a:pPr>
              <a:endParaRPr lang="en-US" sz="1600" b="0" dirty="0">
                <a:solidFill>
                  <a:srgbClr val="000000"/>
                </a:solidFill>
                <a:latin typeface="Arial" charset="0"/>
              </a:endParaRPr>
            </a:p>
          </p:txBody>
        </p:sp>
        <p:sp>
          <p:nvSpPr>
            <p:cNvPr id="314435" name="Rectangle 115"/>
            <p:cNvSpPr>
              <a:spLocks noChangeArrowheads="1"/>
            </p:cNvSpPr>
            <p:nvPr/>
          </p:nvSpPr>
          <p:spPr bwMode="auto">
            <a:xfrm>
              <a:off x="697" y="2954"/>
              <a:ext cx="803"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14" name="Group 116"/>
          <p:cNvGrpSpPr>
            <a:grpSpLocks/>
          </p:cNvGrpSpPr>
          <p:nvPr/>
        </p:nvGrpSpPr>
        <p:grpSpPr bwMode="auto">
          <a:xfrm>
            <a:off x="1752600" y="4552950"/>
            <a:ext cx="2006600" cy="492125"/>
            <a:chOff x="1152" y="2954"/>
            <a:chExt cx="1264" cy="261"/>
          </a:xfrm>
        </p:grpSpPr>
        <p:sp>
          <p:nvSpPr>
            <p:cNvPr id="314432" name="Rectangle 117"/>
            <p:cNvSpPr>
              <a:spLocks noChangeArrowheads="1"/>
            </p:cNvSpPr>
            <p:nvPr/>
          </p:nvSpPr>
          <p:spPr bwMode="auto">
            <a:xfrm>
              <a:off x="1152" y="2954"/>
              <a:ext cx="783"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760.0</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33" name="Rectangle 118"/>
            <p:cNvSpPr>
              <a:spLocks noChangeArrowheads="1"/>
            </p:cNvSpPr>
            <p:nvPr/>
          </p:nvSpPr>
          <p:spPr bwMode="auto">
            <a:xfrm>
              <a:off x="1500" y="2954"/>
              <a:ext cx="916"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15" name="Group 119"/>
          <p:cNvGrpSpPr>
            <a:grpSpLocks/>
          </p:cNvGrpSpPr>
          <p:nvPr/>
        </p:nvGrpSpPr>
        <p:grpSpPr bwMode="auto">
          <a:xfrm>
            <a:off x="2971800" y="4552950"/>
            <a:ext cx="2012950" cy="492125"/>
            <a:chOff x="1920" y="2954"/>
            <a:chExt cx="1268" cy="261"/>
          </a:xfrm>
        </p:grpSpPr>
        <p:sp>
          <p:nvSpPr>
            <p:cNvPr id="314430" name="Rectangle 120"/>
            <p:cNvSpPr>
              <a:spLocks noChangeArrowheads="1"/>
            </p:cNvSpPr>
            <p:nvPr/>
          </p:nvSpPr>
          <p:spPr bwMode="auto">
            <a:xfrm>
              <a:off x="1920" y="2954"/>
              <a:ext cx="640"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159.2</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31" name="Rectangle 121"/>
            <p:cNvSpPr>
              <a:spLocks noChangeArrowheads="1"/>
            </p:cNvSpPr>
            <p:nvPr/>
          </p:nvSpPr>
          <p:spPr bwMode="auto">
            <a:xfrm>
              <a:off x="2416" y="2954"/>
              <a:ext cx="772"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grpSp>
        <p:nvGrpSpPr>
          <p:cNvPr id="314416" name="Group 122"/>
          <p:cNvGrpSpPr>
            <a:grpSpLocks/>
          </p:cNvGrpSpPr>
          <p:nvPr/>
        </p:nvGrpSpPr>
        <p:grpSpPr bwMode="auto">
          <a:xfrm>
            <a:off x="3962400" y="4552950"/>
            <a:ext cx="1992313" cy="492125"/>
            <a:chOff x="2544" y="2954"/>
            <a:chExt cx="1255" cy="261"/>
          </a:xfrm>
        </p:grpSpPr>
        <p:sp>
          <p:nvSpPr>
            <p:cNvPr id="314428" name="Rectangle 123"/>
            <p:cNvSpPr>
              <a:spLocks noChangeArrowheads="1"/>
            </p:cNvSpPr>
            <p:nvPr/>
          </p:nvSpPr>
          <p:spPr bwMode="auto">
            <a:xfrm>
              <a:off x="2544" y="2954"/>
              <a:ext cx="479" cy="261"/>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21.2</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29" name="Rectangle 124"/>
            <p:cNvSpPr>
              <a:spLocks noChangeArrowheads="1"/>
            </p:cNvSpPr>
            <p:nvPr/>
          </p:nvSpPr>
          <p:spPr bwMode="auto">
            <a:xfrm>
              <a:off x="3187" y="2954"/>
              <a:ext cx="612" cy="261"/>
            </a:xfrm>
            <a:prstGeom prst="rect">
              <a:avLst/>
            </a:prstGeom>
            <a:noFill/>
            <a:ln w="7">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grpSp>
      <p:sp>
        <p:nvSpPr>
          <p:cNvPr id="314417" name="Rectangle 125"/>
          <p:cNvSpPr>
            <a:spLocks noChangeArrowheads="1"/>
          </p:cNvSpPr>
          <p:nvPr/>
        </p:nvSpPr>
        <p:spPr bwMode="auto">
          <a:xfrm>
            <a:off x="4495800" y="4552950"/>
            <a:ext cx="1065213" cy="492125"/>
          </a:xfrm>
          <a:prstGeom prst="rect">
            <a:avLst/>
          </a:prstGeom>
          <a:noFill/>
          <a:ln w="12700">
            <a:noFill/>
            <a:miter lim="800000"/>
            <a:headEnd type="none" w="sm" len="sm"/>
            <a:tailEnd type="none" w="sm" len="sm"/>
          </a:ln>
        </p:spPr>
        <p:txBody>
          <a:bodyPr/>
          <a:lstStyle/>
          <a:p>
            <a:pPr>
              <a:lnSpc>
                <a:spcPct val="100000"/>
              </a:lnSpc>
            </a:pPr>
            <a:r>
              <a:rPr lang="en-US" sz="1800" i="1" dirty="0">
                <a:solidFill>
                  <a:srgbClr val="000000"/>
                </a:solidFill>
                <a:latin typeface="Arial" charset="0"/>
                <a:cs typeface="Arial" charset="0"/>
              </a:rPr>
              <a:t>20.9</a:t>
            </a:r>
            <a:endParaRPr lang="en-US" sz="1800" dirty="0">
              <a:solidFill>
                <a:srgbClr val="000000"/>
              </a:solidFill>
              <a:latin typeface="Arial" charset="0"/>
              <a:cs typeface="Times New Roman" pitchFamily="18" charset="0"/>
            </a:endParaRPr>
          </a:p>
          <a:p>
            <a:pPr>
              <a:lnSpc>
                <a:spcPct val="100000"/>
              </a:lnSpc>
            </a:pPr>
            <a:endParaRPr lang="en-US" sz="1800" b="0" dirty="0">
              <a:solidFill>
                <a:srgbClr val="000000"/>
              </a:solidFill>
              <a:latin typeface="Arial" charset="0"/>
            </a:endParaRPr>
          </a:p>
        </p:txBody>
      </p:sp>
      <p:sp>
        <p:nvSpPr>
          <p:cNvPr id="314418" name="Line 126"/>
          <p:cNvSpPr>
            <a:spLocks noChangeShapeType="1"/>
          </p:cNvSpPr>
          <p:nvPr/>
        </p:nvSpPr>
        <p:spPr bwMode="auto">
          <a:xfrm>
            <a:off x="-9525" y="2193925"/>
            <a:ext cx="5562600" cy="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19" name="Line 127"/>
          <p:cNvSpPr>
            <a:spLocks noChangeShapeType="1"/>
          </p:cNvSpPr>
          <p:nvPr/>
        </p:nvSpPr>
        <p:spPr bwMode="auto">
          <a:xfrm>
            <a:off x="1752600" y="1050925"/>
            <a:ext cx="0" cy="388620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0" name="Line 128"/>
          <p:cNvSpPr>
            <a:spLocks noChangeShapeType="1"/>
          </p:cNvSpPr>
          <p:nvPr/>
        </p:nvSpPr>
        <p:spPr bwMode="auto">
          <a:xfrm flipH="1">
            <a:off x="2986088" y="1050925"/>
            <a:ext cx="0" cy="388620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1" name="Line 129"/>
          <p:cNvSpPr>
            <a:spLocks noChangeShapeType="1"/>
          </p:cNvSpPr>
          <p:nvPr/>
        </p:nvSpPr>
        <p:spPr bwMode="auto">
          <a:xfrm>
            <a:off x="4667250" y="1038225"/>
            <a:ext cx="0" cy="388620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2" name="Line 130"/>
          <p:cNvSpPr>
            <a:spLocks noChangeShapeType="1"/>
          </p:cNvSpPr>
          <p:nvPr/>
        </p:nvSpPr>
        <p:spPr bwMode="auto">
          <a:xfrm>
            <a:off x="-4763" y="1746250"/>
            <a:ext cx="5562601" cy="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3" name="Line 131"/>
          <p:cNvSpPr>
            <a:spLocks noChangeShapeType="1"/>
          </p:cNvSpPr>
          <p:nvPr/>
        </p:nvSpPr>
        <p:spPr bwMode="auto">
          <a:xfrm>
            <a:off x="914400" y="2193925"/>
            <a:ext cx="0" cy="274320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4" name="Line 132"/>
          <p:cNvSpPr>
            <a:spLocks noChangeShapeType="1"/>
          </p:cNvSpPr>
          <p:nvPr/>
        </p:nvSpPr>
        <p:spPr bwMode="auto">
          <a:xfrm>
            <a:off x="3952875" y="2203450"/>
            <a:ext cx="9525" cy="2733675"/>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5" name="Rectangle 133"/>
          <p:cNvSpPr>
            <a:spLocks noChangeArrowheads="1"/>
          </p:cNvSpPr>
          <p:nvPr/>
        </p:nvSpPr>
        <p:spPr bwMode="auto">
          <a:xfrm>
            <a:off x="-90488" y="1524000"/>
            <a:ext cx="7315201" cy="4616450"/>
          </a:xfrm>
          <a:prstGeom prst="rect">
            <a:avLst/>
          </a:prstGeom>
          <a:noFill/>
          <a:ln w="9525">
            <a:noFill/>
            <a:miter lim="800000"/>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6" name="Line 134"/>
          <p:cNvSpPr>
            <a:spLocks noChangeShapeType="1"/>
          </p:cNvSpPr>
          <p:nvPr/>
        </p:nvSpPr>
        <p:spPr bwMode="auto">
          <a:xfrm>
            <a:off x="-14288" y="4929188"/>
            <a:ext cx="5562601" cy="0"/>
          </a:xfrm>
          <a:prstGeom prst="line">
            <a:avLst/>
          </a:prstGeom>
          <a:noFill/>
          <a:ln w="25400">
            <a:solidFill>
              <a:schemeClr val="bg1"/>
            </a:solidFill>
            <a:round/>
            <a:headEnd type="none" w="sm" len="sm"/>
            <a:tailEnd type="none" w="sm" len="sm"/>
          </a:ln>
        </p:spPr>
        <p:txBody>
          <a:bodyPr/>
          <a:lstStyle/>
          <a:p>
            <a:pPr>
              <a:spcBef>
                <a:spcPct val="50000"/>
              </a:spcBef>
            </a:pPr>
            <a:endParaRPr lang="en-US" sz="1200" dirty="0">
              <a:solidFill>
                <a:srgbClr val="000000"/>
              </a:solidFill>
              <a:latin typeface="Arial" charset="0"/>
            </a:endParaRPr>
          </a:p>
        </p:txBody>
      </p:sp>
      <p:sp>
        <p:nvSpPr>
          <p:cNvPr id="314427" name="Text Box 135"/>
          <p:cNvSpPr txBox="1">
            <a:spLocks noChangeArrowheads="1"/>
          </p:cNvSpPr>
          <p:nvPr/>
        </p:nvSpPr>
        <p:spPr bwMode="auto">
          <a:xfrm>
            <a:off x="457200" y="5105400"/>
            <a:ext cx="4953000" cy="366713"/>
          </a:xfrm>
          <a:prstGeom prst="rect">
            <a:avLst/>
          </a:prstGeom>
          <a:noFill/>
          <a:ln w="12700">
            <a:noFill/>
            <a:miter lim="800000"/>
            <a:headEnd type="none" w="sm" len="sm"/>
            <a:tailEnd type="none" w="sm" len="sm"/>
          </a:ln>
        </p:spPr>
        <p:txBody>
          <a:bodyPr>
            <a:spAutoFit/>
          </a:bodyPr>
          <a:lstStyle/>
          <a:p>
            <a:pPr algn="l">
              <a:lnSpc>
                <a:spcPct val="100000"/>
              </a:lnSpc>
              <a:spcBef>
                <a:spcPct val="50000"/>
              </a:spcBef>
            </a:pPr>
            <a:r>
              <a:rPr lang="en-US" sz="1800" i="1" dirty="0">
                <a:solidFill>
                  <a:srgbClr val="000000"/>
                </a:solidFill>
                <a:latin typeface="Arial" charset="0"/>
              </a:rPr>
              <a:t>19.5% O</a:t>
            </a:r>
            <a:r>
              <a:rPr lang="en-US" sz="1800" i="1" baseline="-25000" dirty="0">
                <a:solidFill>
                  <a:srgbClr val="000000"/>
                </a:solidFill>
                <a:latin typeface="Arial" charset="0"/>
              </a:rPr>
              <a:t>2</a:t>
            </a:r>
            <a:r>
              <a:rPr lang="en-US" sz="1800" i="1" dirty="0">
                <a:solidFill>
                  <a:srgbClr val="000000"/>
                </a:solidFill>
                <a:latin typeface="Arial" charset="0"/>
              </a:rPr>
              <a:t> at sea level = 18 kPa</a:t>
            </a:r>
          </a:p>
        </p:txBody>
      </p:sp>
    </p:spTree>
    <p:extLst>
      <p:ext uri="{BB962C8B-B14F-4D97-AF65-F5344CB8AC3E}">
        <p14:creationId xmlns:p14="http://schemas.microsoft.com/office/powerpoint/2010/main" val="4184499804"/>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title"/>
          </p:nvPr>
        </p:nvSpPr>
        <p:spPr/>
        <p:txBody>
          <a:bodyPr/>
          <a:lstStyle/>
          <a:p>
            <a:r>
              <a:rPr lang="en-US" dirty="0"/>
              <a:t>Oxygen Deficiency</a:t>
            </a:r>
          </a:p>
        </p:txBody>
      </p:sp>
      <p:sp>
        <p:nvSpPr>
          <p:cNvPr id="315395" name="Rectangle 2"/>
          <p:cNvSpPr>
            <a:spLocks noGrp="1" noChangeArrowheads="1"/>
          </p:cNvSpPr>
          <p:nvPr>
            <p:ph idx="1"/>
          </p:nvPr>
        </p:nvSpPr>
        <p:spPr/>
        <p:txBody>
          <a:bodyPr/>
          <a:lstStyle/>
          <a:p>
            <a:r>
              <a:rPr lang="en-US" dirty="0"/>
              <a:t>Occurrence associated with:</a:t>
            </a:r>
          </a:p>
          <a:p>
            <a:pPr lvl="1"/>
            <a:r>
              <a:rPr lang="en-US" dirty="0"/>
              <a:t>Confined spaces</a:t>
            </a:r>
          </a:p>
          <a:p>
            <a:pPr lvl="1"/>
            <a:r>
              <a:rPr lang="en-US" dirty="0"/>
              <a:t>Unventilated cellars</a:t>
            </a:r>
          </a:p>
          <a:p>
            <a:pPr lvl="1"/>
            <a:r>
              <a:rPr lang="en-US" dirty="0"/>
              <a:t>Sewers</a:t>
            </a:r>
          </a:p>
          <a:p>
            <a:pPr lvl="1"/>
            <a:r>
              <a:rPr lang="en-US" dirty="0"/>
              <a:t>Wells</a:t>
            </a:r>
          </a:p>
          <a:p>
            <a:pPr lvl="1"/>
            <a:r>
              <a:rPr lang="en-US" dirty="0"/>
              <a:t>Mines</a:t>
            </a:r>
          </a:p>
          <a:p>
            <a:pPr lvl="1"/>
            <a:r>
              <a:rPr lang="en-US" dirty="0"/>
              <a:t>Ship holds</a:t>
            </a:r>
          </a:p>
          <a:p>
            <a:pPr lvl="1"/>
            <a:r>
              <a:rPr lang="en-US" dirty="0"/>
              <a:t>Tanks</a:t>
            </a:r>
          </a:p>
          <a:p>
            <a:pPr lvl="1"/>
            <a:r>
              <a:rPr lang="en-US" dirty="0"/>
              <a:t>Enclosures containing inert atmospheres</a:t>
            </a:r>
          </a:p>
        </p:txBody>
      </p:sp>
    </p:spTree>
    <p:extLst>
      <p:ext uri="{BB962C8B-B14F-4D97-AF65-F5344CB8AC3E}">
        <p14:creationId xmlns:p14="http://schemas.microsoft.com/office/powerpoint/2010/main" val="3650345439"/>
      </p:ext>
    </p:extLst>
  </p:cSld>
  <p:clrMapOvr>
    <a:masterClrMapping/>
  </p:clrMapOvr>
  <p:transition>
    <p:wipe dir="d"/>
  </p:transition>
</p:sld>
</file>

<file path=ppt/theme/theme1.xml><?xml version="1.0" encoding="utf-8"?>
<a:theme xmlns:a="http://schemas.openxmlformats.org/drawingml/2006/main" name="Synergy Webinar Series Template">
  <a:themeElements>
    <a:clrScheme name="Custom 1">
      <a:dk1>
        <a:sysClr val="windowText" lastClr="000000"/>
      </a:dk1>
      <a:lt1>
        <a:sysClr val="window" lastClr="FFFFFF"/>
      </a:lt1>
      <a:dk2>
        <a:srgbClr val="5A6378"/>
      </a:dk2>
      <a:lt2>
        <a:srgbClr val="D4D4D6"/>
      </a:lt2>
      <a:accent1>
        <a:srgbClr val="168BBA"/>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9">
      <a:dk1>
        <a:srgbClr val="000000"/>
      </a:dk1>
      <a:lt1>
        <a:srgbClr val="FFFFFF"/>
      </a:lt1>
      <a:dk2>
        <a:srgbClr val="000000"/>
      </a:dk2>
      <a:lt2>
        <a:srgbClr val="808080"/>
      </a:lt2>
      <a:accent1>
        <a:srgbClr val="00CC66"/>
      </a:accent1>
      <a:accent2>
        <a:srgbClr val="3333CC"/>
      </a:accent2>
      <a:accent3>
        <a:srgbClr val="FFFFFF"/>
      </a:accent3>
      <a:accent4>
        <a:srgbClr val="000000"/>
      </a:accent4>
      <a:accent5>
        <a:srgbClr val="AAE2B8"/>
      </a:accent5>
      <a:accent6>
        <a:srgbClr val="2D2DB9"/>
      </a:accent6>
      <a:hlink>
        <a:srgbClr val="3399FF"/>
      </a:hlink>
      <a:folHlink>
        <a:srgbClr val="E6BA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0000"/>
        </a:dk2>
        <a:lt2>
          <a:srgbClr val="808080"/>
        </a:lt2>
        <a:accent1>
          <a:srgbClr val="00CC66"/>
        </a:accent1>
        <a:accent2>
          <a:srgbClr val="3333CC"/>
        </a:accent2>
        <a:accent3>
          <a:srgbClr val="FFFFFF"/>
        </a:accent3>
        <a:accent4>
          <a:srgbClr val="000000"/>
        </a:accent4>
        <a:accent5>
          <a:srgbClr val="AAE2B8"/>
        </a:accent5>
        <a:accent6>
          <a:srgbClr val="2D2DB9"/>
        </a:accent6>
        <a:hlink>
          <a:srgbClr val="3399FF"/>
        </a:hlink>
        <a:folHlink>
          <a:srgbClr val="FF9900"/>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000000"/>
        </a:dk2>
        <a:lt2>
          <a:srgbClr val="808080"/>
        </a:lt2>
        <a:accent1>
          <a:srgbClr val="00CC66"/>
        </a:accent1>
        <a:accent2>
          <a:srgbClr val="3333CC"/>
        </a:accent2>
        <a:accent3>
          <a:srgbClr val="FFFFFF"/>
        </a:accent3>
        <a:accent4>
          <a:srgbClr val="000000"/>
        </a:accent4>
        <a:accent5>
          <a:srgbClr val="AAE2B8"/>
        </a:accent5>
        <a:accent6>
          <a:srgbClr val="2D2DB9"/>
        </a:accent6>
        <a:hlink>
          <a:srgbClr val="3399FF"/>
        </a:hlink>
        <a:folHlink>
          <a:srgbClr val="E6BA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18000" tIns="36000" rIns="36000" bIns="3600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0D3B8DCD35CB4A955B454F8715AAA1" ma:contentTypeVersion="8" ma:contentTypeDescription="Create a new document." ma:contentTypeScope="" ma:versionID="7399f9072036bf493b6f113d65e7da04">
  <xsd:schema xmlns:xsd="http://www.w3.org/2001/XMLSchema" xmlns:xs="http://www.w3.org/2001/XMLSchema" xmlns:p="http://schemas.microsoft.com/office/2006/metadata/properties" xmlns:ns3="d51672dd-a548-4a21-b29a-258991fc0010" xmlns:ns4="1bf52ca8-651b-42e7-b997-78a6981ad295" targetNamespace="http://schemas.microsoft.com/office/2006/metadata/properties" ma:root="true" ma:fieldsID="27139402e8e1bf7880cfea0f1163d57e" ns3:_="" ns4:_="">
    <xsd:import namespace="d51672dd-a548-4a21-b29a-258991fc0010"/>
    <xsd:import namespace="1bf52ca8-651b-42e7-b997-78a6981ad2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672dd-a548-4a21-b29a-258991fc00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f52ca8-651b-42e7-b997-78a6981ad2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20694A-8693-4597-B790-43A9D7C37144}">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 ds:uri="d51672dd-a548-4a21-b29a-258991fc0010"/>
    <ds:schemaRef ds:uri="1bf52ca8-651b-42e7-b997-78a6981ad295"/>
    <ds:schemaRef ds:uri="http://purl.org/dc/dcmitype/"/>
    <ds:schemaRef ds:uri="http://purl.org/dc/elements/1.1/"/>
  </ds:schemaRefs>
</ds:datastoreItem>
</file>

<file path=customXml/itemProps2.xml><?xml version="1.0" encoding="utf-8"?>
<ds:datastoreItem xmlns:ds="http://schemas.openxmlformats.org/officeDocument/2006/customXml" ds:itemID="{CF017AB0-55F4-4E46-89F9-F66151B8C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1672dd-a548-4a21-b29a-258991fc0010"/>
    <ds:schemaRef ds:uri="1bf52ca8-651b-42e7-b997-78a6981ad2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8FAED-DEF9-49DE-A8BF-0218E2A088BD}">
  <ds:schemaRefs>
    <ds:schemaRef ds:uri="http://schemas.microsoft.com/sharepoint/v3/contenttype/forms"/>
  </ds:schemaRefs>
</ds:datastoreItem>
</file>

<file path=docMetadata/LabelInfo.xml><?xml version="1.0" encoding="utf-8"?>
<clbl:labelList xmlns:clbl="http://schemas.microsoft.com/office/2020/mipLabelMetadata">
  <clbl:label id="{d546e5e1-5d42-4630-bacd-c69bfdcbd5e8}" enabled="1" method="Standard" siteId="{96ece526-9c7d-48b0-8daf-8b93c90a5d18}" contentBits="0" removed="0"/>
</clbl:labelList>
</file>

<file path=docProps/app.xml><?xml version="1.0" encoding="utf-8"?>
<Properties xmlns="http://schemas.openxmlformats.org/officeDocument/2006/extended-properties" xmlns:vt="http://schemas.openxmlformats.org/officeDocument/2006/docPropsVTypes">
  <Template>Synergy Webinar Series Template</Template>
  <TotalTime>12712</TotalTime>
  <Pages>5</Pages>
  <Words>3395</Words>
  <Application>Microsoft Office PowerPoint</Application>
  <PresentationFormat>On-screen Show (4:3)</PresentationFormat>
  <Paragraphs>348</Paragraphs>
  <Slides>43</Slides>
  <Notes>42</Notes>
  <HiddenSlides>1</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43</vt:i4>
      </vt:variant>
    </vt:vector>
  </HeadingPairs>
  <TitlesOfParts>
    <vt:vector size="55" baseType="lpstr">
      <vt:lpstr>Arial</vt:lpstr>
      <vt:lpstr>Arial Black</vt:lpstr>
      <vt:lpstr>Times New Roman</vt:lpstr>
      <vt:lpstr>Wingdings</vt:lpstr>
      <vt:lpstr>Synergy Webinar Series Template</vt:lpstr>
      <vt:lpstr>8_Custom Design</vt:lpstr>
      <vt:lpstr>2_Default Design</vt:lpstr>
      <vt:lpstr>9_Custom Design</vt:lpstr>
      <vt:lpstr>7_Custom Design</vt:lpstr>
      <vt:lpstr>2_Custom Design</vt:lpstr>
      <vt:lpstr>3_Custom Design</vt:lpstr>
      <vt:lpstr>10_Custom Design</vt:lpstr>
      <vt:lpstr>PowerPoint Presentation</vt:lpstr>
      <vt:lpstr>Why is gas detection important ?</vt:lpstr>
      <vt:lpstr>Why Are Portable Gas Detectors Used?</vt:lpstr>
      <vt:lpstr>3 basic types of atmospheric hazards</vt:lpstr>
      <vt:lpstr>PowerPoint Presentation</vt:lpstr>
      <vt:lpstr>Composition of fresh air </vt:lpstr>
      <vt:lpstr>Oxygen Deficiency</vt:lpstr>
      <vt:lpstr>O2 vs. % Vol at Varying Altitudes </vt:lpstr>
      <vt:lpstr>Oxygen Deficiency</vt:lpstr>
      <vt:lpstr>Causes of Oxygen Deficiency</vt:lpstr>
      <vt:lpstr>Oxygen displacement in open topped confined space</vt:lpstr>
      <vt:lpstr>Symptoms of Oxygen Deficiency</vt:lpstr>
      <vt:lpstr>Oxygen Enrichment</vt:lpstr>
      <vt:lpstr>Oxygen Enrichment</vt:lpstr>
      <vt:lpstr>Explosive or Flammable Atmospheres</vt:lpstr>
      <vt:lpstr>Lower Explosive Limit (L.E.L.)</vt:lpstr>
      <vt:lpstr>Upper Explosive Limit (U.E.L.)</vt:lpstr>
      <vt:lpstr>Flammability Range</vt:lpstr>
      <vt:lpstr>Common Flammability Ranges</vt:lpstr>
      <vt:lpstr>Catalytic “Hot Bead” Combustible Sensor</vt:lpstr>
      <vt:lpstr>Over-Limit Protection</vt:lpstr>
      <vt:lpstr>Combustible sensor Poisons</vt:lpstr>
      <vt:lpstr>Toxic Gases and Vapors</vt:lpstr>
      <vt:lpstr>Vapor density</vt:lpstr>
      <vt:lpstr>Stratification</vt:lpstr>
      <vt:lpstr>Toxic Gases and Vapors</vt:lpstr>
      <vt:lpstr>Permissible Exposure Limits</vt:lpstr>
      <vt:lpstr>Carbon Monoxide</vt:lpstr>
      <vt:lpstr>Carbon Monoxide</vt:lpstr>
      <vt:lpstr>Characteristics of Carbon Monoxide</vt:lpstr>
      <vt:lpstr>Symptoms of Carbon Monoxide Exposure</vt:lpstr>
      <vt:lpstr>Toxic Effects CO</vt:lpstr>
      <vt:lpstr>Characteristics of Hydrogen Sulfide</vt:lpstr>
      <vt:lpstr>Hydrogen Sulfide</vt:lpstr>
      <vt:lpstr>Characteristics of Hydrogen Sulfide</vt:lpstr>
      <vt:lpstr>Characteristics of Hydrogen Sulfide</vt:lpstr>
      <vt:lpstr>Toxic effects H2S</vt:lpstr>
      <vt:lpstr>Calibration, Bump Testing and Verification</vt:lpstr>
      <vt:lpstr>Manufacturer Guidelines</vt:lpstr>
      <vt:lpstr>Bump Testing</vt:lpstr>
      <vt:lpstr>When to Calibrate?</vt:lpstr>
      <vt:lpstr>Don’t be afraid of calibration!</vt:lpstr>
      <vt:lpstr>Questions? </vt:lpstr>
    </vt:vector>
  </TitlesOfParts>
  <Company>Honeywell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.ppt template</dc:subject>
  <dc:creator>e650914</dc:creator>
  <cp:keywords>on screen power point template/Honeywell</cp:keywords>
  <dc:description>Honeywell approved template with minimum user hints and tips</dc:description>
  <cp:lastModifiedBy>Moulder, Kyle H</cp:lastModifiedBy>
  <cp:revision>79</cp:revision>
  <cp:lastPrinted>2018-11-18T21:43:21Z</cp:lastPrinted>
  <dcterms:created xsi:type="dcterms:W3CDTF">2013-08-20T15:18:01Z</dcterms:created>
  <dcterms:modified xsi:type="dcterms:W3CDTF">2023-08-03T19:20:20Z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0x010100650D3B8DCD35CB4A955B454F8715AAA1</vt:lpwstr>
  </property>
  <property fmtid="{D5CDD505-2E9C-101B-9397-08002B2CF9AE}" pid="3" name="MSIP_Label_d546e5e1-5d42-4630-bacd-c69bfdcbd5e8_Enabled">
    <vt:lpwstr>true</vt:lpwstr>
  </property>
  <property fmtid="{D5CDD505-2E9C-101B-9397-08002B2CF9AE}" pid="4" name="MSIP_Label_d546e5e1-5d42-4630-bacd-c69bfdcbd5e8_SetDate">
    <vt:lpwstr>2022-02-22T16:51:46Z</vt:lpwstr>
  </property>
  <property fmtid="{D5CDD505-2E9C-101B-9397-08002B2CF9AE}" pid="5" name="MSIP_Label_d546e5e1-5d42-4630-bacd-c69bfdcbd5e8_Method">
    <vt:lpwstr>Standard</vt:lpwstr>
  </property>
  <property fmtid="{D5CDD505-2E9C-101B-9397-08002B2CF9AE}" pid="6" name="MSIP_Label_d546e5e1-5d42-4630-bacd-c69bfdcbd5e8_Name">
    <vt:lpwstr>d546e5e1-5d42-4630-bacd-c69bfdcbd5e8</vt:lpwstr>
  </property>
  <property fmtid="{D5CDD505-2E9C-101B-9397-08002B2CF9AE}" pid="7" name="MSIP_Label_d546e5e1-5d42-4630-bacd-c69bfdcbd5e8_SiteId">
    <vt:lpwstr>96ece526-9c7d-48b0-8daf-8b93c90a5d18</vt:lpwstr>
  </property>
  <property fmtid="{D5CDD505-2E9C-101B-9397-08002B2CF9AE}" pid="8" name="MSIP_Label_d546e5e1-5d42-4630-bacd-c69bfdcbd5e8_ActionId">
    <vt:lpwstr>b86a1737-ba6e-4b24-adf8-b2069dc4d603</vt:lpwstr>
  </property>
  <property fmtid="{D5CDD505-2E9C-101B-9397-08002B2CF9AE}" pid="9" name="MSIP_Label_d546e5e1-5d42-4630-bacd-c69bfdcbd5e8_ContentBits">
    <vt:lpwstr>0</vt:lpwstr>
  </property>
  <property fmtid="{D5CDD505-2E9C-101B-9397-08002B2CF9AE}" pid="10" name="SmartTag">
    <vt:lpwstr>4</vt:lpwstr>
  </property>
</Properties>
</file>